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332" r:id="rId3"/>
    <p:sldId id="333" r:id="rId4"/>
    <p:sldId id="331" r:id="rId5"/>
    <p:sldId id="334" r:id="rId6"/>
    <p:sldId id="335" r:id="rId7"/>
    <p:sldId id="257" r:id="rId8"/>
    <p:sldId id="310" r:id="rId9"/>
    <p:sldId id="280" r:id="rId10"/>
    <p:sldId id="353" r:id="rId11"/>
    <p:sldId id="354" r:id="rId12"/>
    <p:sldId id="340" r:id="rId13"/>
    <p:sldId id="320" r:id="rId14"/>
    <p:sldId id="295" r:id="rId15"/>
    <p:sldId id="296" r:id="rId16"/>
    <p:sldId id="270" r:id="rId17"/>
    <p:sldId id="345" r:id="rId18"/>
    <p:sldId id="319" r:id="rId19"/>
    <p:sldId id="352" r:id="rId20"/>
    <p:sldId id="355" r:id="rId21"/>
    <p:sldId id="337" r:id="rId22"/>
    <p:sldId id="286" r:id="rId23"/>
    <p:sldId id="292" r:id="rId24"/>
    <p:sldId id="293" r:id="rId25"/>
    <p:sldId id="312" r:id="rId26"/>
    <p:sldId id="294" r:id="rId27"/>
    <p:sldId id="303" r:id="rId28"/>
    <p:sldId id="304" r:id="rId29"/>
    <p:sldId id="305" r:id="rId30"/>
    <p:sldId id="344" r:id="rId31"/>
    <p:sldId id="356" r:id="rId32"/>
    <p:sldId id="277" r:id="rId33"/>
    <p:sldId id="309" r:id="rId34"/>
    <p:sldId id="357" r:id="rId35"/>
    <p:sldId id="347" r:id="rId36"/>
    <p:sldId id="308" r:id="rId37"/>
    <p:sldId id="351" r:id="rId38"/>
    <p:sldId id="346" r:id="rId39"/>
    <p:sldId id="318" r:id="rId40"/>
    <p:sldId id="330" r:id="rId41"/>
    <p:sldId id="269" r:id="rId42"/>
    <p:sldId id="358" r:id="rId43"/>
  </p:sldIdLst>
  <p:sldSz cx="12198350" cy="6858000"/>
  <p:notesSz cx="6858000" cy="9144000"/>
  <p:embeddedFontLst>
    <p:embeddedFont>
      <p:font typeface="Minion" panose="02000503070000020003" pitchFamily="2" charset="0"/>
      <p:regular r:id="rId46"/>
      <p:bold r:id="rId47"/>
      <p:italic r:id="rId48"/>
      <p:boldItalic r:id="rId49"/>
    </p:embeddedFont>
    <p:embeddedFont>
      <p:font typeface="Cambria Math" panose="02040503050406030204" pitchFamily="18" charset="0"/>
      <p:regular r:id="rId50"/>
    </p:embeddedFont>
    <p:embeddedFont>
      <p:font typeface="Calibri" panose="020F0502020204030204" pitchFamily="34" charset="0"/>
      <p:regular r:id="rId51"/>
      <p:bold r:id="rId52"/>
      <p:italic r:id="rId53"/>
      <p:boldItalic r:id="rId54"/>
    </p:embeddedFont>
    <p:embeddedFont>
      <p:font typeface="Georgia" panose="02040502050405020303" pitchFamily="18" charset="0"/>
      <p:regular r:id="rId55"/>
      <p:bold r:id="rId56"/>
      <p:italic r:id="rId57"/>
      <p:boldItalic r:id="rId58"/>
    </p:embeddedFont>
    <p:embeddedFont>
      <p:font typeface="Palatino Linotype" panose="02040502050505030304" pitchFamily="18" charset="0"/>
      <p:regular r:id="rId59"/>
      <p:bold r:id="rId60"/>
      <p:italic r:id="rId61"/>
      <p:boldItalic r:id="rId62"/>
    </p:embeddedFont>
  </p:embeddedFontLst>
  <p:custDataLst>
    <p:tags r:id="rId63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ng, R.M. de" initials="JRd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92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0296" autoAdjust="0"/>
  </p:normalViewPr>
  <p:slideViewPr>
    <p:cSldViewPr>
      <p:cViewPr varScale="1">
        <p:scale>
          <a:sx n="102" d="100"/>
          <a:sy n="102" d="100"/>
        </p:scale>
        <p:origin x="-198" y="-84"/>
      </p:cViewPr>
      <p:guideLst>
        <p:guide orient="horz" pos="2160"/>
        <p:guide pos="384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2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63" Type="http://schemas.openxmlformats.org/officeDocument/2006/relationships/tags" Target="tags/tag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3" Type="http://schemas.openxmlformats.org/officeDocument/2006/relationships/font" Target="fonts/font8.fntdata"/><Relationship Id="rId58" Type="http://schemas.openxmlformats.org/officeDocument/2006/relationships/font" Target="fonts/font13.fntdata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57" Type="http://schemas.openxmlformats.org/officeDocument/2006/relationships/font" Target="fonts/font12.fntdata"/><Relationship Id="rId61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7.fntdata"/><Relationship Id="rId60" Type="http://schemas.openxmlformats.org/officeDocument/2006/relationships/font" Target="fonts/font15.fntdata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64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59" Type="http://schemas.openxmlformats.org/officeDocument/2006/relationships/font" Target="fonts/font14.fntdata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9.fntdata"/><Relationship Id="rId62" Type="http://schemas.openxmlformats.org/officeDocument/2006/relationships/font" Target="fonts/font17.fntdata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9-15T09:37:24.750" idx="3">
    <p:pos x="5178" y="789"/>
    <p:text>voeg voorbeeld NOT toe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9-14T17:03:12.999" idx="2">
    <p:pos x="10" y="10"/>
    <p:text>probeer overal dezelfde zoekvraag te doen om de verschillen te laten zien.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68446-54CF-4267-A5BD-FA01909E96A2}" type="datetimeFigureOut">
              <a:rPr lang="nl-NL" smtClean="0"/>
              <a:t>16-2-2016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345F5-224F-42F7-8104-3FF77BEE4CD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0830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698784-F1F2-4D71-B346-94F94D5EBAA2}" type="datetimeFigureOut">
              <a:rPr lang="nl-NL" smtClean="0"/>
              <a:t>16-2-2016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5800"/>
            <a:ext cx="60991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ECD43-08E5-4945-BC4F-4857758E978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3515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ECD43-08E5-4945-BC4F-4857758E978F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45344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them around the interface</a:t>
            </a:r>
          </a:p>
          <a:p>
            <a:r>
              <a:rPr lang="en-US" dirty="0" smtClean="0"/>
              <a:t>Notice differences</a:t>
            </a:r>
          </a:p>
          <a:p>
            <a:r>
              <a:rPr lang="en-US" dirty="0" smtClean="0"/>
              <a:t>Indicate</a:t>
            </a:r>
            <a:r>
              <a:rPr lang="en-US" baseline="0" dirty="0" smtClean="0"/>
              <a:t> filters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ECD43-08E5-4945-BC4F-4857758E978F}" type="slidenum">
              <a:rPr lang="nl-NL" smtClean="0"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75519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the same: what is the journal title</a:t>
            </a:r>
          </a:p>
          <a:p>
            <a:r>
              <a:rPr lang="en-US" dirty="0" smtClean="0"/>
              <a:t>Quickest</a:t>
            </a:r>
            <a:r>
              <a:rPr lang="en-US" baseline="0" dirty="0" smtClean="0"/>
              <a:t> way to get the article?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ECD43-08E5-4945-BC4F-4857758E978F}" type="slidenum">
              <a:rPr lang="nl-NL" smtClean="0"/>
              <a:t>38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8385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Also ask if they know</a:t>
            </a:r>
            <a:r>
              <a:rPr lang="en-US" baseline="0" dirty="0" smtClean="0"/>
              <a:t> </a:t>
            </a:r>
            <a:r>
              <a:rPr lang="en-US" dirty="0" smtClean="0"/>
              <a:t>what</a:t>
            </a:r>
            <a:r>
              <a:rPr lang="en-US" baseline="0" dirty="0" smtClean="0"/>
              <a:t> peer review is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ECD43-08E5-4945-BC4F-4857758E978F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9772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ECD43-08E5-4945-BC4F-4857758E978F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5960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ECD43-08E5-4945-BC4F-4857758E978F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7779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Zoeken</a:t>
            </a:r>
            <a:r>
              <a:rPr lang="en-US" dirty="0" smtClean="0"/>
              <a:t> in </a:t>
            </a:r>
            <a:r>
              <a:rPr lang="en-US" dirty="0" err="1" smtClean="0"/>
              <a:t>Catalogus</a:t>
            </a:r>
            <a:endParaRPr lang="en-US" dirty="0" smtClean="0"/>
          </a:p>
          <a:p>
            <a:r>
              <a:rPr lang="en-US" dirty="0" smtClean="0"/>
              <a:t>Author: Einstein</a:t>
            </a:r>
          </a:p>
          <a:p>
            <a:r>
              <a:rPr lang="en-US" dirty="0" err="1" smtClean="0"/>
              <a:t>Ook</a:t>
            </a:r>
            <a:r>
              <a:rPr lang="en-US" dirty="0" smtClean="0"/>
              <a:t> </a:t>
            </a:r>
            <a:r>
              <a:rPr lang="en-US" dirty="0" err="1" smtClean="0"/>
              <a:t>bijzondere</a:t>
            </a:r>
            <a:r>
              <a:rPr lang="en-US" dirty="0" smtClean="0"/>
              <a:t> </a:t>
            </a:r>
            <a:r>
              <a:rPr lang="en-US" dirty="0" err="1" smtClean="0"/>
              <a:t>collecties</a:t>
            </a:r>
            <a:r>
              <a:rPr lang="en-US" dirty="0" smtClean="0"/>
              <a:t>, e-books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ECD43-08E5-4945-BC4F-4857758E978F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6123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ECD43-08E5-4945-BC4F-4857758E978F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7707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Open </a:t>
            </a:r>
            <a:r>
              <a:rPr lang="en-US" dirty="0" err="1" smtClean="0"/>
              <a:t>MathSciNet</a:t>
            </a:r>
            <a:endParaRPr lang="en-US" dirty="0" smtClean="0"/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Basic</a:t>
            </a:r>
            <a:r>
              <a:rPr lang="en-US" baseline="0" dirty="0" smtClean="0"/>
              <a:t> search. </a:t>
            </a:r>
            <a:r>
              <a:rPr lang="en-US" baseline="0" dirty="0" err="1" smtClean="0"/>
              <a:t>Eerst</a:t>
            </a:r>
            <a:r>
              <a:rPr lang="en-US" baseline="0" dirty="0" smtClean="0"/>
              <a:t> op Nash </a:t>
            </a:r>
            <a:r>
              <a:rPr lang="en-US" baseline="0" dirty="0" err="1" smtClean="0"/>
              <a:t>zelf</a:t>
            </a:r>
            <a:r>
              <a:rPr lang="en-US" baseline="0" dirty="0" smtClean="0"/>
              <a:t> of op </a:t>
            </a:r>
            <a:r>
              <a:rPr lang="nl-NL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Equilibrium Points in n-Person Games</a:t>
            </a:r>
            <a:endParaRPr lang="nl-NL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Search</a:t>
            </a:r>
            <a:r>
              <a:rPr lang="en-US" baseline="0" dirty="0" smtClean="0"/>
              <a:t> for Supermarket and profits</a:t>
            </a:r>
          </a:p>
          <a:p>
            <a:r>
              <a:rPr lang="en-US" baseline="0" dirty="0" smtClean="0"/>
              <a:t>Check out classifications</a:t>
            </a:r>
          </a:p>
          <a:p>
            <a:r>
              <a:rPr lang="en-US" baseline="0" dirty="0" smtClean="0"/>
              <a:t>End up at 91B42</a:t>
            </a:r>
          </a:p>
          <a:p>
            <a:r>
              <a:rPr lang="en-US" baseline="0" dirty="0" smtClean="0"/>
              <a:t>Check out popular publications there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ECD43-08E5-4945-BC4F-4857758E978F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7172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ECD43-08E5-4945-BC4F-4857758E978F}" type="slidenum">
              <a:rPr lang="nl-NL" smtClean="0"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36143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ECD43-08E5-4945-BC4F-4857758E978F}" type="slidenum">
              <a:rPr lang="nl-NL" smtClean="0"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8949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5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-1"/>
            <a:ext cx="12198349" cy="4521941"/>
          </a:xfrm>
          <a:solidFill>
            <a:srgbClr val="8592BC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 smtClean="0"/>
              <a:t>..</a:t>
            </a:r>
            <a:endParaRPr lang="en-GB" noProof="0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"/>
            <a:ext cx="12198350" cy="3719335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 smtClean="0"/>
              <a:t>..</a:t>
            </a:r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90663" y="1052736"/>
            <a:ext cx="10225136" cy="1656184"/>
          </a:xfrm>
        </p:spPr>
        <p:txBody>
          <a:bodyPr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Title presentation</a:t>
            </a:r>
            <a:endParaRPr lang="en-GB" noProof="0" dirty="0"/>
          </a:p>
        </p:txBody>
      </p:sp>
      <p:sp>
        <p:nvSpPr>
          <p:cNvPr id="20" name="Tijdelijke aanduiding voor tekst 19"/>
          <p:cNvSpPr>
            <a:spLocks noGrp="1"/>
          </p:cNvSpPr>
          <p:nvPr>
            <p:ph type="body" sz="quarter" idx="14" hasCustomPrompt="1"/>
          </p:nvPr>
        </p:nvSpPr>
        <p:spPr>
          <a:xfrm>
            <a:off x="1490663" y="3934610"/>
            <a:ext cx="6918325" cy="393700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Subtitle presentation</a:t>
            </a:r>
            <a:endParaRPr lang="en-GB" noProof="0" dirty="0"/>
          </a:p>
        </p:txBody>
      </p:sp>
      <p:pic>
        <p:nvPicPr>
          <p:cNvPr id="21" name="Picture 7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288" y="4888655"/>
            <a:ext cx="2621665" cy="117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467327" y="3934684"/>
            <a:ext cx="4326359" cy="39412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Date</a:t>
            </a:r>
            <a:endParaRPr lang="en-GB" noProof="0" dirty="0"/>
          </a:p>
        </p:txBody>
      </p:sp>
      <p:sp>
        <p:nvSpPr>
          <p:cNvPr id="19" name="Rechthoek 18"/>
          <p:cNvSpPr/>
          <p:nvPr userDrawn="1"/>
        </p:nvSpPr>
        <p:spPr bwMode="auto">
          <a:xfrm>
            <a:off x="0" y="6453336"/>
            <a:ext cx="12198350" cy="40466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2000" b="0" i="0" u="none" strike="noStrike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grpSp>
        <p:nvGrpSpPr>
          <p:cNvPr id="11" name="Grid" hidden="1"/>
          <p:cNvGrpSpPr/>
          <p:nvPr userDrawn="1"/>
        </p:nvGrpSpPr>
        <p:grpSpPr>
          <a:xfrm>
            <a:off x="-3" y="-1"/>
            <a:ext cx="12198354" cy="6858004"/>
            <a:chOff x="-3" y="-1"/>
            <a:chExt cx="12198354" cy="6858004"/>
          </a:xfrm>
        </p:grpSpPr>
        <p:sp>
          <p:nvSpPr>
            <p:cNvPr id="12" name="Rechthoek 11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 rot="5400000">
              <a:off x="-3205847" y="3205844"/>
              <a:ext cx="6858003" cy="446316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4" name="Rechthoek 13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5" name="Rechthoek 14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6" name="Rechthoek 15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313" y="6543376"/>
            <a:ext cx="3588750" cy="270000"/>
          </a:xfrm>
          <a:prstGeom prst="rect">
            <a:avLst/>
          </a:prstGeom>
        </p:spPr>
      </p:pic>
      <p:sp>
        <p:nvSpPr>
          <p:cNvPr id="18" name="Rechthoek 19"/>
          <p:cNvSpPr/>
          <p:nvPr userDrawn="1"/>
        </p:nvSpPr>
        <p:spPr bwMode="auto">
          <a:xfrm>
            <a:off x="6099174" y="6453336"/>
            <a:ext cx="6099175" cy="40466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2000" b="0" i="0" u="none" strike="noStrike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3797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2" y="-1"/>
            <a:ext cx="12198353" cy="6858003"/>
            <a:chOff x="-2" y="-1"/>
            <a:chExt cx="12198353" cy="6858003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4" name="Tijdelijke aanduiding voor grafiek 3"/>
          <p:cNvSpPr>
            <a:spLocks noGrp="1"/>
          </p:cNvSpPr>
          <p:nvPr>
            <p:ph type="chart" sz="quarter" idx="13" hasCustomPrompt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en-GB" noProof="0" dirty="0" smtClean="0"/>
              <a:t>Click here to insert</a:t>
            </a:r>
            <a:br>
              <a:rPr lang="en-GB" noProof="0" dirty="0" smtClean="0"/>
            </a:br>
            <a:r>
              <a:rPr lang="en-GB" noProof="0" dirty="0" smtClean="0"/>
              <a:t>a graph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0295096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2" y="-1"/>
            <a:ext cx="12198353" cy="6858003"/>
            <a:chOff x="-2" y="-1"/>
            <a:chExt cx="12198353" cy="6858003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3" name="Tijdelijke aanduiding voor media 12"/>
          <p:cNvSpPr>
            <a:spLocks noGrp="1"/>
          </p:cNvSpPr>
          <p:nvPr>
            <p:ph type="media" sz="quarter" idx="13" hasCustomPrompt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en-GB" noProof="0" dirty="0" smtClean="0"/>
              <a:t>Click here to insert</a:t>
            </a:r>
            <a:br>
              <a:rPr lang="en-GB" noProof="0" dirty="0" smtClean="0"/>
            </a:br>
            <a:r>
              <a:rPr lang="en-GB" noProof="0" dirty="0" smtClean="0"/>
              <a:t>a video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5317074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"/>
            <a:ext cx="12198350" cy="4521939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 smtClean="0"/>
              <a:t>..</a:t>
            </a:r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90663" y="1052736"/>
            <a:ext cx="10225136" cy="1656184"/>
          </a:xfrm>
        </p:spPr>
        <p:txBody>
          <a:bodyPr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Title closure</a:t>
            </a:r>
            <a:endParaRPr lang="en-GB" noProof="0" dirty="0"/>
          </a:p>
        </p:txBody>
      </p:sp>
      <p:pic>
        <p:nvPicPr>
          <p:cNvPr id="21" name="Picture 7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288" y="4888655"/>
            <a:ext cx="2621665" cy="117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id" hidden="1"/>
          <p:cNvGrpSpPr/>
          <p:nvPr userDrawn="1"/>
        </p:nvGrpSpPr>
        <p:grpSpPr>
          <a:xfrm>
            <a:off x="-3" y="-1"/>
            <a:ext cx="12198354" cy="6858004"/>
            <a:chOff x="-3" y="-1"/>
            <a:chExt cx="12198354" cy="6858004"/>
          </a:xfrm>
        </p:grpSpPr>
        <p:sp>
          <p:nvSpPr>
            <p:cNvPr id="12" name="Rechthoek 11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 rot="5400000">
              <a:off x="-3205847" y="3205844"/>
              <a:ext cx="6858003" cy="446316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4" name="Rechthoek 13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5" name="Rechthoek 14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6" name="Rechthoek 15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9" name="Rechthoek 18"/>
          <p:cNvSpPr/>
          <p:nvPr userDrawn="1"/>
        </p:nvSpPr>
        <p:spPr bwMode="auto">
          <a:xfrm>
            <a:off x="0" y="6453336"/>
            <a:ext cx="12198350" cy="40466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2000" b="0" i="0" u="none" strike="noStrike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313" y="6543376"/>
            <a:ext cx="3588750" cy="270000"/>
          </a:xfrm>
          <a:prstGeom prst="rect">
            <a:avLst/>
          </a:prstGeom>
        </p:spPr>
      </p:pic>
      <p:sp>
        <p:nvSpPr>
          <p:cNvPr id="18" name="Rechthoek 19"/>
          <p:cNvSpPr/>
          <p:nvPr userDrawn="1"/>
        </p:nvSpPr>
        <p:spPr bwMode="auto">
          <a:xfrm>
            <a:off x="6099174" y="6453336"/>
            <a:ext cx="6099175" cy="40466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2000" b="0" i="0" u="none" strike="noStrike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01136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04663" y="1252836"/>
            <a:ext cx="6846640" cy="4795836"/>
          </a:xfrm>
          <a:noFill/>
        </p:spPr>
        <p:txBody>
          <a:bodyPr vert="horz" wrap="none" lIns="0" tIns="0" rIns="0" bIns="0"/>
          <a:lstStyle>
            <a:lvl1pPr marL="361950" indent="-361950">
              <a:spcBef>
                <a:spcPts val="800"/>
              </a:spcBef>
              <a:spcAft>
                <a:spcPts val="800"/>
              </a:spcAft>
              <a:buClr>
                <a:schemeClr val="bg2"/>
              </a:buClr>
              <a:buFont typeface="+mj-lt"/>
              <a:buAutoNum type="arabicPeriod"/>
              <a:defRPr sz="2400">
                <a:solidFill>
                  <a:schemeClr val="bg2"/>
                </a:solidFill>
              </a:defRPr>
            </a:lvl1pPr>
            <a:lvl2pPr marL="542925" indent="-180975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 marL="361950" indent="-361950">
              <a:spcBef>
                <a:spcPts val="800"/>
              </a:spcBef>
              <a:spcAft>
                <a:spcPts val="800"/>
              </a:spcAft>
              <a:buClr>
                <a:schemeClr val="bg2"/>
              </a:buClr>
              <a:buFont typeface="+mj-lt"/>
              <a:buAutoNum type="arabicPeriod"/>
              <a:tabLst/>
              <a:defRPr sz="2400">
                <a:solidFill>
                  <a:schemeClr val="bg2"/>
                </a:solidFill>
              </a:defRPr>
            </a:lvl6pPr>
            <a:lvl7pPr marL="542925" indent="-180975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bg2"/>
                </a:solidFill>
              </a:defRPr>
            </a:lvl7pPr>
            <a:lvl8pPr>
              <a:defRPr>
                <a:solidFill>
                  <a:schemeClr val="bg2"/>
                </a:solidFill>
              </a:defRPr>
            </a:lvl8pPr>
            <a:lvl9pPr>
              <a:defRPr>
                <a:solidFill>
                  <a:schemeClr val="bg2"/>
                </a:solidFill>
              </a:defRPr>
            </a:lvl9pPr>
          </a:lstStyle>
          <a:p>
            <a:pPr lvl="0"/>
            <a:r>
              <a:rPr lang="en-GB" noProof="0" dirty="0" smtClean="0"/>
              <a:t>Numbering</a:t>
            </a:r>
          </a:p>
          <a:p>
            <a:pPr lvl="1"/>
            <a:r>
              <a:rPr lang="en-GB" noProof="0" dirty="0" smtClean="0"/>
              <a:t>Bullet</a:t>
            </a:r>
          </a:p>
          <a:p>
            <a:pPr lvl="2"/>
            <a:r>
              <a:rPr lang="en-GB" noProof="0" dirty="0" smtClean="0"/>
              <a:t>Plain text</a:t>
            </a:r>
          </a:p>
          <a:p>
            <a:pPr lvl="3"/>
            <a:r>
              <a:rPr lang="en-GB" noProof="0" dirty="0" smtClean="0"/>
              <a:t>Header dark blue</a:t>
            </a:r>
          </a:p>
          <a:p>
            <a:pPr lvl="4"/>
            <a:r>
              <a:rPr lang="en-GB" noProof="0" dirty="0" smtClean="0"/>
              <a:t>Header yellow</a:t>
            </a:r>
          </a:p>
          <a:p>
            <a:pPr lvl="5"/>
            <a:r>
              <a:rPr lang="en-GB" noProof="0" dirty="0" smtClean="0"/>
              <a:t>Numbering</a:t>
            </a:r>
          </a:p>
          <a:p>
            <a:pPr lvl="6"/>
            <a:r>
              <a:rPr lang="en-GB" noProof="0" dirty="0" smtClean="0"/>
              <a:t>Bullet</a:t>
            </a:r>
          </a:p>
          <a:p>
            <a:pPr lvl="7"/>
            <a:r>
              <a:rPr lang="en-GB" sz="1800" noProof="0" dirty="0" smtClean="0"/>
              <a:t>Plain text</a:t>
            </a:r>
          </a:p>
          <a:p>
            <a:pPr lvl="8"/>
            <a:r>
              <a:rPr lang="en-GB" noProof="0" dirty="0" smtClean="0"/>
              <a:t>Header dark blue</a:t>
            </a:r>
            <a:endParaRPr lang="en-GB" noProof="0" dirty="0"/>
          </a:p>
        </p:txBody>
      </p:sp>
      <p:sp>
        <p:nvSpPr>
          <p:cNvPr id="7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7453634" y="1252538"/>
            <a:ext cx="4339905" cy="4795837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en-GB" noProof="0" dirty="0" smtClean="0"/>
              <a:t>Click here to insert</a:t>
            </a:r>
            <a:br>
              <a:rPr lang="en-GB" noProof="0" dirty="0" smtClean="0"/>
            </a:br>
            <a:r>
              <a:rPr lang="en-GB" noProof="0" dirty="0" smtClean="0"/>
              <a:t>an image</a:t>
            </a:r>
            <a:endParaRPr lang="en-GB" noProof="0" dirty="0"/>
          </a:p>
        </p:txBody>
      </p:sp>
      <p:grpSp>
        <p:nvGrpSpPr>
          <p:cNvPr id="8" name="Grid" hidden="1"/>
          <p:cNvGrpSpPr/>
          <p:nvPr userDrawn="1"/>
        </p:nvGrpSpPr>
        <p:grpSpPr>
          <a:xfrm>
            <a:off x="0" y="0"/>
            <a:ext cx="12198353" cy="6858004"/>
            <a:chOff x="-2" y="-1"/>
            <a:chExt cx="12198353" cy="6858004"/>
          </a:xfrm>
        </p:grpSpPr>
        <p:sp>
          <p:nvSpPr>
            <p:cNvPr id="9" name="Rechthoek 8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4" name="Rechthoek 13"/>
            <p:cNvSpPr/>
            <p:nvPr userDrawn="1"/>
          </p:nvSpPr>
          <p:spPr bwMode="auto">
            <a:xfrm rot="5400000">
              <a:off x="3923465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42613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horz"/>
          <a:lstStyle/>
          <a:p>
            <a:pPr lvl="0"/>
            <a:r>
              <a:rPr lang="en-GB" noProof="0" dirty="0" smtClean="0"/>
              <a:t>Bullet</a:t>
            </a:r>
          </a:p>
          <a:p>
            <a:pPr lvl="1"/>
            <a:r>
              <a:rPr lang="en-GB" noProof="0" dirty="0" smtClean="0"/>
              <a:t>Sub-bullet</a:t>
            </a:r>
          </a:p>
          <a:p>
            <a:pPr lvl="2"/>
            <a:r>
              <a:rPr lang="en-GB" noProof="0" dirty="0" smtClean="0"/>
              <a:t>Plain text</a:t>
            </a:r>
          </a:p>
          <a:p>
            <a:pPr lvl="3"/>
            <a:r>
              <a:rPr lang="en-GB" noProof="0" dirty="0" smtClean="0"/>
              <a:t>Header dark blue</a:t>
            </a:r>
          </a:p>
          <a:p>
            <a:pPr lvl="4"/>
            <a:r>
              <a:rPr lang="en-GB" noProof="0" dirty="0" smtClean="0"/>
              <a:t>Header light blue</a:t>
            </a:r>
          </a:p>
          <a:p>
            <a:pPr lvl="5"/>
            <a:r>
              <a:rPr lang="en-GB" noProof="0" dirty="0" smtClean="0"/>
              <a:t>Bullet</a:t>
            </a:r>
          </a:p>
          <a:p>
            <a:pPr lvl="6"/>
            <a:r>
              <a:rPr lang="en-GB" noProof="0" dirty="0" smtClean="0"/>
              <a:t>Sub-bullet</a:t>
            </a:r>
          </a:p>
          <a:p>
            <a:pPr lvl="7"/>
            <a:r>
              <a:rPr lang="en-GB" sz="1800" noProof="0" dirty="0" smtClean="0"/>
              <a:t>Plain text</a:t>
            </a:r>
          </a:p>
          <a:p>
            <a:pPr lvl="8"/>
            <a:r>
              <a:rPr lang="en-GB" noProof="0" dirty="0" smtClean="0"/>
              <a:t>Header dark blue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9259685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75%/25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04662" y="1252836"/>
            <a:ext cx="7926761" cy="4795836"/>
          </a:xfrm>
        </p:spPr>
        <p:txBody>
          <a:bodyPr vert="horz"/>
          <a:lstStyle/>
          <a:p>
            <a:pPr lvl="0"/>
            <a:r>
              <a:rPr lang="en-GB" noProof="0" dirty="0" smtClean="0"/>
              <a:t>Bullet</a:t>
            </a:r>
          </a:p>
          <a:p>
            <a:pPr lvl="1"/>
            <a:r>
              <a:rPr lang="en-GB" noProof="0" dirty="0" smtClean="0"/>
              <a:t>Sub-bullet</a:t>
            </a:r>
          </a:p>
          <a:p>
            <a:pPr lvl="2"/>
            <a:r>
              <a:rPr lang="en-GB" noProof="0" dirty="0" smtClean="0"/>
              <a:t>Plain text</a:t>
            </a:r>
          </a:p>
          <a:p>
            <a:pPr lvl="3"/>
            <a:r>
              <a:rPr lang="en-GB" noProof="0" dirty="0" smtClean="0"/>
              <a:t>Header dark blue</a:t>
            </a:r>
          </a:p>
          <a:p>
            <a:pPr lvl="4"/>
            <a:r>
              <a:rPr lang="en-GB" noProof="0" dirty="0" smtClean="0"/>
              <a:t>Header light blue</a:t>
            </a:r>
          </a:p>
          <a:p>
            <a:pPr lvl="5"/>
            <a:r>
              <a:rPr lang="en-GB" noProof="0" dirty="0" smtClean="0"/>
              <a:t>Bullet</a:t>
            </a:r>
          </a:p>
          <a:p>
            <a:pPr lvl="6"/>
            <a:r>
              <a:rPr lang="en-GB" noProof="0" dirty="0" smtClean="0"/>
              <a:t>Sub-bullet</a:t>
            </a:r>
          </a:p>
          <a:p>
            <a:pPr lvl="7"/>
            <a:r>
              <a:rPr lang="en-GB" sz="1800" noProof="0" dirty="0" smtClean="0"/>
              <a:t>Plain text</a:t>
            </a:r>
          </a:p>
          <a:p>
            <a:pPr lvl="8"/>
            <a:r>
              <a:rPr lang="en-GB" noProof="0" dirty="0" smtClean="0"/>
              <a:t>Header dark blue</a:t>
            </a:r>
            <a:endParaRPr lang="en-GB" noProof="0" dirty="0"/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0" y="0"/>
            <a:ext cx="12198353" cy="6858004"/>
            <a:chOff x="-2" y="-1"/>
            <a:chExt cx="12198353" cy="6858004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 rot="5400000">
              <a:off x="5003585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8533755" y="1252538"/>
            <a:ext cx="3259784" cy="4795837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en-GB" noProof="0" dirty="0" smtClean="0"/>
              <a:t>Click here to insert</a:t>
            </a:r>
            <a:br>
              <a:rPr lang="en-GB" noProof="0" dirty="0" smtClean="0"/>
            </a:br>
            <a:r>
              <a:rPr lang="en-GB" noProof="0" dirty="0" smtClean="0"/>
              <a:t>an image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9030282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50%/5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04662" y="1252836"/>
            <a:ext cx="5593347" cy="4795836"/>
          </a:xfrm>
        </p:spPr>
        <p:txBody>
          <a:bodyPr vert="horz"/>
          <a:lstStyle/>
          <a:p>
            <a:pPr lvl="0"/>
            <a:r>
              <a:rPr lang="en-GB" noProof="0" dirty="0" smtClean="0"/>
              <a:t>Bullet</a:t>
            </a:r>
          </a:p>
          <a:p>
            <a:pPr lvl="1"/>
            <a:r>
              <a:rPr lang="en-GB" noProof="0" dirty="0" smtClean="0"/>
              <a:t>Sub-bullet</a:t>
            </a:r>
          </a:p>
          <a:p>
            <a:pPr lvl="2"/>
            <a:r>
              <a:rPr lang="en-GB" noProof="0" dirty="0" smtClean="0"/>
              <a:t>Plain text</a:t>
            </a:r>
          </a:p>
          <a:p>
            <a:pPr lvl="3"/>
            <a:r>
              <a:rPr lang="en-GB" noProof="0" dirty="0" smtClean="0"/>
              <a:t>Header dark blue</a:t>
            </a:r>
          </a:p>
          <a:p>
            <a:pPr lvl="4"/>
            <a:r>
              <a:rPr lang="en-GB" noProof="0" dirty="0" smtClean="0"/>
              <a:t>Header light blue</a:t>
            </a:r>
          </a:p>
          <a:p>
            <a:pPr lvl="5"/>
            <a:r>
              <a:rPr lang="en-GB" noProof="0" dirty="0" smtClean="0"/>
              <a:t>Bullet</a:t>
            </a:r>
          </a:p>
          <a:p>
            <a:pPr lvl="6"/>
            <a:r>
              <a:rPr lang="en-GB" noProof="0" dirty="0" smtClean="0"/>
              <a:t>Sub-bullet</a:t>
            </a:r>
          </a:p>
          <a:p>
            <a:pPr lvl="7"/>
            <a:r>
              <a:rPr lang="en-GB" sz="1800" noProof="0" dirty="0" smtClean="0"/>
              <a:t>Plain text</a:t>
            </a:r>
          </a:p>
          <a:p>
            <a:pPr lvl="8"/>
            <a:r>
              <a:rPr lang="en-GB" noProof="0" dirty="0" smtClean="0"/>
              <a:t>Header dark blue</a:t>
            </a:r>
            <a:endParaRPr lang="en-GB" noProof="0" dirty="0"/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2" y="-1"/>
            <a:ext cx="12198353" cy="6858004"/>
            <a:chOff x="-2" y="-1"/>
            <a:chExt cx="12198353" cy="6858004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 rot="5400000">
              <a:off x="2670173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6200775" y="1252538"/>
            <a:ext cx="5592763" cy="4795837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en-GB" noProof="0" dirty="0" smtClean="0"/>
              <a:t>Click here to insert</a:t>
            </a:r>
            <a:br>
              <a:rPr lang="en-GB" noProof="0" dirty="0" smtClean="0"/>
            </a:br>
            <a:r>
              <a:rPr lang="en-GB" noProof="0" dirty="0" smtClean="0"/>
              <a:t>an image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8276742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25%/75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04662" y="1252836"/>
            <a:ext cx="3534273" cy="4795836"/>
          </a:xfrm>
        </p:spPr>
        <p:txBody>
          <a:bodyPr vert="horz"/>
          <a:lstStyle/>
          <a:p>
            <a:pPr lvl="0"/>
            <a:r>
              <a:rPr lang="en-GB" noProof="0" dirty="0" smtClean="0"/>
              <a:t>Bullet</a:t>
            </a:r>
          </a:p>
          <a:p>
            <a:pPr lvl="1"/>
            <a:r>
              <a:rPr lang="en-GB" noProof="0" dirty="0" smtClean="0"/>
              <a:t>Sub-bullet</a:t>
            </a:r>
          </a:p>
          <a:p>
            <a:pPr lvl="2"/>
            <a:r>
              <a:rPr lang="en-GB" noProof="0" dirty="0" smtClean="0"/>
              <a:t>Plain text</a:t>
            </a:r>
          </a:p>
          <a:p>
            <a:pPr lvl="3"/>
            <a:r>
              <a:rPr lang="en-GB" noProof="0" dirty="0" smtClean="0"/>
              <a:t>Header dark blue</a:t>
            </a:r>
          </a:p>
          <a:p>
            <a:pPr lvl="4"/>
            <a:r>
              <a:rPr lang="en-GB" noProof="0" dirty="0" smtClean="0"/>
              <a:t>Header light blue</a:t>
            </a:r>
          </a:p>
          <a:p>
            <a:pPr lvl="5"/>
            <a:r>
              <a:rPr lang="en-GB" noProof="0" dirty="0" smtClean="0"/>
              <a:t>Bullet</a:t>
            </a:r>
          </a:p>
          <a:p>
            <a:pPr lvl="6"/>
            <a:r>
              <a:rPr lang="en-GB" noProof="0" dirty="0" smtClean="0"/>
              <a:t>Sub-bullet</a:t>
            </a:r>
          </a:p>
          <a:p>
            <a:pPr lvl="7"/>
            <a:r>
              <a:rPr lang="en-GB" sz="1800" noProof="0" dirty="0" smtClean="0"/>
              <a:t>Plain text</a:t>
            </a:r>
          </a:p>
          <a:p>
            <a:pPr lvl="8"/>
            <a:r>
              <a:rPr lang="en-GB" noProof="0" dirty="0" smtClean="0"/>
              <a:t>Header dark blue</a:t>
            </a:r>
            <a:endParaRPr lang="en-GB" noProof="0" dirty="0"/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2" y="-1"/>
            <a:ext cx="12198353" cy="6858004"/>
            <a:chOff x="-2" y="-1"/>
            <a:chExt cx="12198353" cy="6858004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 rot="5400000">
              <a:off x="611099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4141267" y="1252538"/>
            <a:ext cx="7652271" cy="4795837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en-GB" noProof="0" dirty="0" smtClean="0"/>
              <a:t>Click here to insert</a:t>
            </a:r>
            <a:br>
              <a:rPr lang="en-GB" noProof="0" dirty="0" smtClean="0"/>
            </a:br>
            <a:r>
              <a:rPr lang="en-GB" noProof="0" dirty="0" smtClean="0"/>
              <a:t>an image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3231762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2" y="-1"/>
            <a:ext cx="12198353" cy="6858003"/>
            <a:chOff x="-2" y="-1"/>
            <a:chExt cx="12198353" cy="6858003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404663" y="1252538"/>
            <a:ext cx="11388876" cy="4795837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en-GB" noProof="0" dirty="0" smtClean="0"/>
              <a:t>Click here to insert</a:t>
            </a:r>
            <a:br>
              <a:rPr lang="en-GB" noProof="0" dirty="0" smtClean="0"/>
            </a:br>
            <a:r>
              <a:rPr lang="en-GB" noProof="0" dirty="0" smtClean="0"/>
              <a:t>an image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2925822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4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04662" y="1252836"/>
            <a:ext cx="5593347" cy="4795836"/>
          </a:xfrm>
        </p:spPr>
        <p:txBody>
          <a:bodyPr vert="horz"/>
          <a:lstStyle/>
          <a:p>
            <a:pPr lvl="0"/>
            <a:r>
              <a:rPr lang="en-GB" noProof="0" dirty="0" smtClean="0"/>
              <a:t>Bullet</a:t>
            </a:r>
          </a:p>
          <a:p>
            <a:pPr lvl="1"/>
            <a:r>
              <a:rPr lang="en-GB" noProof="0" dirty="0" smtClean="0"/>
              <a:t>Sub-bullet</a:t>
            </a:r>
          </a:p>
          <a:p>
            <a:pPr lvl="2"/>
            <a:r>
              <a:rPr lang="en-GB" noProof="0" dirty="0" smtClean="0"/>
              <a:t>Plain text</a:t>
            </a:r>
          </a:p>
          <a:p>
            <a:pPr lvl="3"/>
            <a:r>
              <a:rPr lang="en-GB" noProof="0" dirty="0" smtClean="0"/>
              <a:t>Header dark blue</a:t>
            </a:r>
          </a:p>
          <a:p>
            <a:pPr lvl="4"/>
            <a:r>
              <a:rPr lang="en-GB" noProof="0" dirty="0" smtClean="0"/>
              <a:t>Header light blue</a:t>
            </a:r>
          </a:p>
          <a:p>
            <a:pPr lvl="5"/>
            <a:r>
              <a:rPr lang="en-GB" noProof="0" dirty="0" smtClean="0"/>
              <a:t>Bullet</a:t>
            </a:r>
          </a:p>
          <a:p>
            <a:pPr lvl="6"/>
            <a:r>
              <a:rPr lang="en-GB" noProof="0" dirty="0" smtClean="0"/>
              <a:t>Sub-bullet</a:t>
            </a:r>
          </a:p>
          <a:p>
            <a:pPr lvl="7"/>
            <a:r>
              <a:rPr lang="en-GB" sz="1800" noProof="0" dirty="0" smtClean="0"/>
              <a:t>Plain text</a:t>
            </a:r>
          </a:p>
          <a:p>
            <a:pPr lvl="8"/>
            <a:r>
              <a:rPr lang="en-GB" noProof="0" dirty="0" smtClean="0"/>
              <a:t>Header dark blue</a:t>
            </a:r>
            <a:endParaRPr lang="en-GB" noProof="0" dirty="0"/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2" y="-1"/>
            <a:ext cx="12218777" cy="6858004"/>
            <a:chOff x="-2" y="-1"/>
            <a:chExt cx="12218777" cy="6858004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 rot="5400000">
              <a:off x="2670173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5" name="Rechthoek 14"/>
            <p:cNvSpPr/>
            <p:nvPr userDrawn="1"/>
          </p:nvSpPr>
          <p:spPr bwMode="auto">
            <a:xfrm rot="5400000">
              <a:off x="5568012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6" name="Rechthoek 15"/>
            <p:cNvSpPr/>
            <p:nvPr userDrawn="1"/>
          </p:nvSpPr>
          <p:spPr bwMode="auto">
            <a:xfrm rot="10800000">
              <a:off x="5360772" y="3549589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6200776" y="1252538"/>
            <a:ext cx="2695072" cy="2297049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en-GB" noProof="0" dirty="0" smtClean="0"/>
              <a:t>Click here to insert</a:t>
            </a:r>
            <a:br>
              <a:rPr lang="en-GB" noProof="0" dirty="0" smtClean="0"/>
            </a:br>
            <a:r>
              <a:rPr lang="en-GB" noProof="0" dirty="0" smtClean="0"/>
              <a:t>an image</a:t>
            </a:r>
            <a:endParaRPr lang="en-GB" noProof="0" dirty="0"/>
          </a:p>
        </p:txBody>
      </p:sp>
      <p:sp>
        <p:nvSpPr>
          <p:cNvPr id="17" name="Tijdelijke aanduiding voor afbeelding 13"/>
          <p:cNvSpPr>
            <a:spLocks noGrp="1"/>
          </p:cNvSpPr>
          <p:nvPr>
            <p:ph type="pic" sz="quarter" idx="14" hasCustomPrompt="1"/>
          </p:nvPr>
        </p:nvSpPr>
        <p:spPr>
          <a:xfrm>
            <a:off x="9098614" y="1252538"/>
            <a:ext cx="2695072" cy="2297049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en-GB" noProof="0" dirty="0" smtClean="0"/>
              <a:t>Click here to insert</a:t>
            </a:r>
            <a:br>
              <a:rPr lang="en-GB" noProof="0" dirty="0" smtClean="0"/>
            </a:br>
            <a:r>
              <a:rPr lang="en-GB" noProof="0" dirty="0" smtClean="0"/>
              <a:t>an image</a:t>
            </a:r>
            <a:endParaRPr lang="en-GB" noProof="0" dirty="0"/>
          </a:p>
        </p:txBody>
      </p:sp>
      <p:sp>
        <p:nvSpPr>
          <p:cNvPr id="18" name="Tijdelijke aanduiding voor afbeelding 13"/>
          <p:cNvSpPr>
            <a:spLocks noGrp="1"/>
          </p:cNvSpPr>
          <p:nvPr>
            <p:ph type="pic" sz="quarter" idx="15" hasCustomPrompt="1"/>
          </p:nvPr>
        </p:nvSpPr>
        <p:spPr>
          <a:xfrm>
            <a:off x="6200776" y="3751623"/>
            <a:ext cx="2695072" cy="2297049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en-GB" noProof="0" dirty="0" smtClean="0"/>
              <a:t>Click here to insert</a:t>
            </a:r>
            <a:br>
              <a:rPr lang="en-GB" noProof="0" dirty="0" smtClean="0"/>
            </a:br>
            <a:r>
              <a:rPr lang="en-GB" noProof="0" dirty="0" smtClean="0"/>
              <a:t>an image</a:t>
            </a:r>
            <a:endParaRPr lang="en-GB" noProof="0" dirty="0"/>
          </a:p>
        </p:txBody>
      </p:sp>
      <p:sp>
        <p:nvSpPr>
          <p:cNvPr id="19" name="Tijdelijke aanduiding voor afbeelding 13"/>
          <p:cNvSpPr>
            <a:spLocks noGrp="1"/>
          </p:cNvSpPr>
          <p:nvPr>
            <p:ph type="pic" sz="quarter" idx="16" hasCustomPrompt="1"/>
          </p:nvPr>
        </p:nvSpPr>
        <p:spPr>
          <a:xfrm>
            <a:off x="9098614" y="3751623"/>
            <a:ext cx="2695072" cy="2297049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en-GB" noProof="0" dirty="0" smtClean="0"/>
              <a:t>Click here to insert</a:t>
            </a:r>
            <a:br>
              <a:rPr lang="en-GB" noProof="0" dirty="0" smtClean="0"/>
            </a:br>
            <a:r>
              <a:rPr lang="en-GB" noProof="0" dirty="0" smtClean="0"/>
              <a:t>an image</a:t>
            </a:r>
            <a:endParaRPr lang="en-GB" noProof="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689" y="6543376"/>
            <a:ext cx="3588750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17344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04662" y="1252836"/>
            <a:ext cx="5593347" cy="4795836"/>
          </a:xfrm>
        </p:spPr>
        <p:txBody>
          <a:bodyPr vert="horz"/>
          <a:lstStyle/>
          <a:p>
            <a:pPr lvl="0"/>
            <a:r>
              <a:rPr lang="en-GB" noProof="0" dirty="0" smtClean="0"/>
              <a:t>Bullet</a:t>
            </a:r>
          </a:p>
          <a:p>
            <a:pPr lvl="1"/>
            <a:r>
              <a:rPr lang="en-GB" noProof="0" dirty="0" smtClean="0"/>
              <a:t>Sub-bullet</a:t>
            </a:r>
          </a:p>
          <a:p>
            <a:pPr lvl="2"/>
            <a:r>
              <a:rPr lang="en-GB" noProof="0" dirty="0" smtClean="0"/>
              <a:t>Plain text</a:t>
            </a:r>
          </a:p>
          <a:p>
            <a:pPr lvl="3"/>
            <a:r>
              <a:rPr lang="en-GB" noProof="0" dirty="0" smtClean="0"/>
              <a:t>Header dark blue</a:t>
            </a:r>
          </a:p>
          <a:p>
            <a:pPr lvl="4"/>
            <a:r>
              <a:rPr lang="en-GB" noProof="0" dirty="0" smtClean="0"/>
              <a:t>Header light blue</a:t>
            </a:r>
          </a:p>
          <a:p>
            <a:pPr lvl="5"/>
            <a:r>
              <a:rPr lang="en-GB" noProof="0" dirty="0" smtClean="0"/>
              <a:t>Bullet</a:t>
            </a:r>
          </a:p>
          <a:p>
            <a:pPr lvl="6"/>
            <a:r>
              <a:rPr lang="en-GB" noProof="0" dirty="0" smtClean="0"/>
              <a:t>Sub-bullet</a:t>
            </a:r>
          </a:p>
          <a:p>
            <a:pPr lvl="7"/>
            <a:r>
              <a:rPr lang="en-GB" sz="1800" noProof="0" dirty="0" smtClean="0"/>
              <a:t>Plain text</a:t>
            </a:r>
          </a:p>
          <a:p>
            <a:pPr lvl="8"/>
            <a:r>
              <a:rPr lang="en-GB" noProof="0" dirty="0" smtClean="0"/>
              <a:t>Header dark blue</a:t>
            </a:r>
            <a:endParaRPr lang="en-GB" noProof="0" dirty="0"/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2" y="-1"/>
            <a:ext cx="12198353" cy="6858004"/>
            <a:chOff x="-2" y="-1"/>
            <a:chExt cx="12198353" cy="6858004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 rot="5400000">
              <a:off x="2670173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5" name="Rechthoek 14"/>
            <p:cNvSpPr/>
            <p:nvPr userDrawn="1"/>
          </p:nvSpPr>
          <p:spPr bwMode="auto">
            <a:xfrm rot="5400000">
              <a:off x="5568012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6200341" y="1252538"/>
            <a:ext cx="2695072" cy="4796134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en-GB" noProof="0" dirty="0" smtClean="0"/>
              <a:t>Click here to insert</a:t>
            </a:r>
            <a:br>
              <a:rPr lang="en-GB" noProof="0" dirty="0" smtClean="0"/>
            </a:br>
            <a:r>
              <a:rPr lang="en-GB" noProof="0" dirty="0" smtClean="0"/>
              <a:t>an image</a:t>
            </a:r>
            <a:endParaRPr lang="en-GB" noProof="0" dirty="0"/>
          </a:p>
        </p:txBody>
      </p:sp>
      <p:sp>
        <p:nvSpPr>
          <p:cNvPr id="17" name="Tijdelijke aanduiding voor afbeelding 13"/>
          <p:cNvSpPr>
            <a:spLocks noGrp="1"/>
          </p:cNvSpPr>
          <p:nvPr>
            <p:ph type="pic" sz="quarter" idx="14" hasCustomPrompt="1"/>
          </p:nvPr>
        </p:nvSpPr>
        <p:spPr>
          <a:xfrm>
            <a:off x="9098179" y="1252538"/>
            <a:ext cx="2695072" cy="4796134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en-GB" noProof="0" dirty="0" smtClean="0"/>
              <a:t>Click here to insert</a:t>
            </a:r>
            <a:br>
              <a:rPr lang="en-GB" noProof="0" dirty="0" smtClean="0"/>
            </a:br>
            <a:r>
              <a:rPr lang="en-GB" noProof="0" dirty="0" smtClean="0"/>
              <a:t>an image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4698225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04662" y="404664"/>
            <a:ext cx="11389024" cy="43204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04662" y="1252836"/>
            <a:ext cx="11389023" cy="47958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 dirty="0" smtClean="0"/>
              <a:t>Bullet</a:t>
            </a:r>
          </a:p>
          <a:p>
            <a:pPr lvl="1"/>
            <a:r>
              <a:rPr lang="en-GB" noProof="0" dirty="0" smtClean="0"/>
              <a:t>Sub-bullet</a:t>
            </a:r>
          </a:p>
          <a:p>
            <a:pPr lvl="2"/>
            <a:r>
              <a:rPr lang="en-GB" noProof="0" dirty="0" smtClean="0"/>
              <a:t>Plain text</a:t>
            </a:r>
          </a:p>
          <a:p>
            <a:pPr lvl="3"/>
            <a:r>
              <a:rPr lang="en-GB" noProof="0" dirty="0" smtClean="0"/>
              <a:t>Header dark blue</a:t>
            </a:r>
          </a:p>
          <a:p>
            <a:pPr lvl="4"/>
            <a:r>
              <a:rPr lang="en-GB" noProof="0" dirty="0" smtClean="0"/>
              <a:t>Header light blue</a:t>
            </a:r>
          </a:p>
          <a:p>
            <a:pPr lvl="5"/>
            <a:r>
              <a:rPr lang="en-GB" noProof="0" dirty="0" smtClean="0"/>
              <a:t>Bullet</a:t>
            </a:r>
          </a:p>
          <a:p>
            <a:pPr lvl="6"/>
            <a:r>
              <a:rPr lang="en-GB" noProof="0" dirty="0" smtClean="0"/>
              <a:t>Sub-bullet</a:t>
            </a:r>
          </a:p>
          <a:p>
            <a:pPr lvl="7"/>
            <a:r>
              <a:rPr lang="en-GB" sz="1800" noProof="0" dirty="0" smtClean="0"/>
              <a:t>Plain text</a:t>
            </a:r>
          </a:p>
          <a:p>
            <a:pPr lvl="8"/>
            <a:r>
              <a:rPr lang="en-GB" noProof="0" dirty="0" smtClean="0"/>
              <a:t>Header dark blue</a:t>
            </a:r>
            <a:endParaRPr lang="en-GB" noProof="0" dirty="0"/>
          </a:p>
        </p:txBody>
      </p:sp>
      <p:grpSp>
        <p:nvGrpSpPr>
          <p:cNvPr id="11" name="Grid" hidden="1"/>
          <p:cNvGrpSpPr/>
          <p:nvPr userDrawn="1"/>
        </p:nvGrpSpPr>
        <p:grpSpPr>
          <a:xfrm>
            <a:off x="-2" y="-1"/>
            <a:ext cx="12198353" cy="6858003"/>
            <a:chOff x="-2" y="-1"/>
            <a:chExt cx="12198353" cy="6858003"/>
          </a:xfrm>
        </p:grpSpPr>
        <p:sp>
          <p:nvSpPr>
            <p:cNvPr id="7" name="Rechthoek 6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8" name="Rechthoek 7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20" name="Rechthoek 19"/>
          <p:cNvSpPr/>
          <p:nvPr userDrawn="1"/>
        </p:nvSpPr>
        <p:spPr bwMode="auto">
          <a:xfrm>
            <a:off x="0" y="6453336"/>
            <a:ext cx="12198350" cy="40466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2000" b="0" i="0" u="none" strike="noStrike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62" y="6543376"/>
            <a:ext cx="3588750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803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58" r:id="rId3"/>
    <p:sldLayoutId id="2147483665" r:id="rId4"/>
    <p:sldLayoutId id="2147483661" r:id="rId5"/>
    <p:sldLayoutId id="2147483664" r:id="rId6"/>
    <p:sldLayoutId id="2147483666" r:id="rId7"/>
    <p:sldLayoutId id="2147483662" r:id="rId8"/>
    <p:sldLayoutId id="2147483663" r:id="rId9"/>
    <p:sldLayoutId id="2147483667" r:id="rId10"/>
    <p:sldLayoutId id="2147483668" r:id="rId11"/>
    <p:sldLayoutId id="2147483670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000" b="1" i="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-"/>
        <a:defRPr sz="1600" kern="1200">
          <a:solidFill>
            <a:schemeClr val="bg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b="1" kern="1200">
          <a:solidFill>
            <a:schemeClr val="bg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b="1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80975" indent="-180975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6pPr>
      <a:lvl7pPr marL="361950" indent="-180975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-"/>
        <a:defRPr sz="1600" kern="1200">
          <a:solidFill>
            <a:schemeClr val="bg2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bg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b="1" kern="1200" baseline="0">
          <a:solidFill>
            <a:schemeClr val="bg2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-tutorials.leidenuniv.nl/tutorial/working-with-the-catalogue" TargetMode="External"/><Relationship Id="rId2" Type="http://schemas.openxmlformats.org/officeDocument/2006/relationships/hyperlink" Target="http://catalogue.leidenuniv.nl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ams.org/msc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saurus.com/" TargetMode="Externa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comments" Target="../comments/comment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lar.google.com/" TargetMode="External"/><Relationship Id="rId2" Type="http://schemas.openxmlformats.org/officeDocument/2006/relationships/hyperlink" Target="http://catalogue.leidenuniv.nl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hyperlink" Target="http://www.library.leiden.edu/library-locations/faculty-of-science-libraries/faculty-of-science-libraries/forms.html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://catalogue.leidenuniv.nl/" TargetMode="Externa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rary.leiden.edu/help/toolbox/using-citing.html" TargetMode="External"/><Relationship Id="rId2" Type="http://schemas.openxmlformats.org/officeDocument/2006/relationships/hyperlink" Target="https://www.mendeley.com/" TargetMode="External"/><Relationship Id="rId1" Type="http://schemas.openxmlformats.org/officeDocument/2006/relationships/slideLayout" Target="../slideLayouts/slideLayout3.xml"/><Relationship Id="rId5" Type="http://schemas.openxmlformats.org/officeDocument/2006/relationships/comments" Target="../comments/comment2.xml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tekst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Becoming an Expert…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Rutger de Jong, Subject </a:t>
            </a:r>
            <a:r>
              <a:rPr lang="nl-NL" dirty="0" err="1" smtClean="0"/>
              <a:t>Librarian</a:t>
            </a:r>
            <a:r>
              <a:rPr lang="nl-NL" dirty="0" smtClean="0"/>
              <a:t> </a:t>
            </a:r>
            <a:r>
              <a:rPr lang="nl-NL" dirty="0" err="1" smtClean="0"/>
              <a:t>Science</a:t>
            </a:r>
            <a:r>
              <a:rPr lang="nl-NL" dirty="0" smtClean="0"/>
              <a:t> | BSc MI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17-02-2016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77814846"/>
      </p:ext>
    </p:extLst>
  </p:cSld>
  <p:clrMapOvr>
    <a:masterClrMapping/>
  </p:clrMapOvr>
  <p:transition spd="slow" advTm="30528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Researchgate</a:t>
            </a:r>
            <a:r>
              <a:rPr lang="en-US" dirty="0" smtClean="0"/>
              <a:t>: Social for Scientists</a:t>
            </a:r>
            <a:endParaRPr lang="nl-NL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4662" y="1252836"/>
            <a:ext cx="2886201" cy="4795836"/>
          </a:xfrm>
        </p:spPr>
        <p:txBody>
          <a:bodyPr/>
          <a:lstStyle/>
          <a:p>
            <a:r>
              <a:rPr lang="en-US" dirty="0" smtClean="0"/>
              <a:t>Follow a scientists output</a:t>
            </a:r>
          </a:p>
          <a:p>
            <a:r>
              <a:rPr lang="en-US" dirty="0" smtClean="0"/>
              <a:t>Read </a:t>
            </a:r>
            <a:r>
              <a:rPr lang="en-US" dirty="0" smtClean="0"/>
              <a:t>publications</a:t>
            </a:r>
            <a:endParaRPr lang="en-US" dirty="0" smtClean="0"/>
          </a:p>
          <a:p>
            <a:r>
              <a:rPr lang="en-US" dirty="0" smtClean="0"/>
              <a:t>Ask questions</a:t>
            </a:r>
          </a:p>
          <a:p>
            <a:r>
              <a:rPr lang="en-US" dirty="0" smtClean="0"/>
              <a:t>Get research job suggestions</a:t>
            </a:r>
          </a:p>
          <a:p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959" y="1052736"/>
            <a:ext cx="7413899" cy="513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72217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MathOverFlow</a:t>
            </a:r>
            <a:r>
              <a:rPr lang="en-US" dirty="0" smtClean="0"/>
              <a:t>: Crowdsourced Answers</a:t>
            </a:r>
            <a:endParaRPr lang="nl-NL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dirty="0" smtClean="0"/>
              <a:t>Questions on mathematical topics</a:t>
            </a:r>
          </a:p>
          <a:p>
            <a:r>
              <a:rPr lang="en-US" dirty="0" smtClean="0"/>
              <a:t>Quality control: up and down voting</a:t>
            </a:r>
          </a:p>
          <a:p>
            <a:r>
              <a:rPr lang="en-US" dirty="0" smtClean="0"/>
              <a:t>Be nice: don’t just ask, answer as well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Can’t find the right reference for </a:t>
            </a:r>
            <a:br>
              <a:rPr lang="en-US" dirty="0" smtClean="0"/>
            </a:br>
            <a:r>
              <a:rPr lang="en-US" dirty="0" smtClean="0"/>
              <a:t>a theory, see the tag: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Reference-request</a:t>
            </a:r>
            <a:endParaRPr lang="nl-N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999" y="1200797"/>
            <a:ext cx="7091216" cy="445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077056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Pre-print?</a:t>
            </a:r>
            <a:endParaRPr lang="nl-NL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Arxiv.org, </a:t>
            </a:r>
            <a:r>
              <a:rPr lang="en-US" dirty="0"/>
              <a:t>a forum for professional members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scientific community</a:t>
            </a:r>
            <a:endParaRPr lang="en-US" dirty="0" smtClean="0"/>
          </a:p>
          <a:p>
            <a:r>
              <a:rPr lang="en-US" dirty="0" smtClean="0"/>
              <a:t>Pros</a:t>
            </a:r>
          </a:p>
          <a:p>
            <a:pPr lvl="1"/>
            <a:r>
              <a:rPr lang="en-US" dirty="0" smtClean="0"/>
              <a:t>Free</a:t>
            </a:r>
          </a:p>
          <a:p>
            <a:pPr lvl="1"/>
            <a:r>
              <a:rPr lang="en-US" dirty="0" smtClean="0"/>
              <a:t>Keep up with the latest trends</a:t>
            </a:r>
          </a:p>
          <a:p>
            <a:pPr lvl="1"/>
            <a:r>
              <a:rPr lang="en-US" dirty="0" smtClean="0"/>
              <a:t>Also has OA versions of published articles</a:t>
            </a:r>
          </a:p>
          <a:p>
            <a:r>
              <a:rPr lang="en-US" dirty="0" smtClean="0"/>
              <a:t>Cons</a:t>
            </a:r>
          </a:p>
          <a:p>
            <a:pPr lvl="1"/>
            <a:r>
              <a:rPr lang="en-US" dirty="0" smtClean="0"/>
              <a:t>Pre peer-review, little moderation</a:t>
            </a:r>
          </a:p>
          <a:p>
            <a:pPr lvl="1"/>
            <a:r>
              <a:rPr lang="en-US" dirty="0" smtClean="0"/>
              <a:t>Article might change in final print</a:t>
            </a:r>
          </a:p>
          <a:p>
            <a:pPr lvl="1"/>
            <a:r>
              <a:rPr lang="en-US" dirty="0" smtClean="0"/>
              <a:t>… or might never reach the final stage at all</a:t>
            </a:r>
          </a:p>
          <a:p>
            <a:pPr lvl="1"/>
            <a:endParaRPr lang="en-US" dirty="0"/>
          </a:p>
          <a:p>
            <a:r>
              <a:rPr lang="en-US" dirty="0" smtClean="0"/>
              <a:t>Look for ‘journal reference’ to see if an article has been accepted.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207" y="747713"/>
            <a:ext cx="5095875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585307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information in 5 steps</a:t>
            </a:r>
            <a:endParaRPr lang="nl-NL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sz="2400" dirty="0" smtClean="0"/>
              <a:t>What information do I need?</a:t>
            </a:r>
          </a:p>
          <a:p>
            <a:r>
              <a:rPr lang="en-US" sz="2400" dirty="0" smtClean="0"/>
              <a:t>What information resources are available?</a:t>
            </a:r>
          </a:p>
          <a:p>
            <a:r>
              <a:rPr lang="en-US" sz="2400" dirty="0" smtClean="0"/>
              <a:t>How do I build a solid search strategy?</a:t>
            </a:r>
          </a:p>
          <a:p>
            <a:r>
              <a:rPr lang="en-US" sz="2400" dirty="0" smtClean="0"/>
              <a:t>How do I evaluate the results?</a:t>
            </a:r>
          </a:p>
          <a:p>
            <a:r>
              <a:rPr lang="en-US" sz="2400" dirty="0" smtClean="0"/>
              <a:t>How do I use the information in my research?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nl-NL" dirty="0"/>
          </a:p>
        </p:txBody>
      </p:sp>
      <p:pic>
        <p:nvPicPr>
          <p:cNvPr id="7170" name="Picture 2" descr="C:\Users\jongrmde\AppData\Local\Temp\7zE1CF7.tmp\105_1401450-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335" y="1196752"/>
            <a:ext cx="390144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rot="16200000">
            <a:off x="8518664" y="4123229"/>
            <a:ext cx="6099175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nl-NL" sz="1000" dirty="0"/>
              <a:t>REX A.BUTCHER / SEBUN PHOTO / </a:t>
            </a:r>
            <a:r>
              <a:rPr lang="nl-NL" sz="1000" dirty="0" err="1"/>
              <a:t>amanaimages</a:t>
            </a:r>
            <a:r>
              <a:rPr lang="nl-NL" sz="1000" dirty="0"/>
              <a:t> / Universal Images Group</a:t>
            </a:r>
          </a:p>
        </p:txBody>
      </p:sp>
    </p:spTree>
    <p:extLst>
      <p:ext uri="{BB962C8B-B14F-4D97-AF65-F5344CB8AC3E}">
        <p14:creationId xmlns:p14="http://schemas.microsoft.com/office/powerpoint/2010/main" val="2119764814"/>
      </p:ext>
    </p:extLst>
  </p:cSld>
  <p:clrMapOvr>
    <a:masterClrMapping/>
  </p:clrMapOvr>
  <p:transition spd="slow" advTm="32068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Information Needs</a:t>
            </a:r>
            <a:endParaRPr lang="nl-NL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Do a broad search to get acquainted with the topic</a:t>
            </a:r>
          </a:p>
          <a:p>
            <a:r>
              <a:rPr lang="en-US" sz="2400" dirty="0" smtClean="0"/>
              <a:t>Decide what material is appropriate:</a:t>
            </a:r>
          </a:p>
          <a:p>
            <a:pPr lvl="1"/>
            <a:r>
              <a:rPr lang="en-US" sz="2400" dirty="0" smtClean="0"/>
              <a:t>Books</a:t>
            </a:r>
          </a:p>
          <a:p>
            <a:pPr lvl="1"/>
            <a:r>
              <a:rPr lang="en-US" sz="2400" dirty="0" smtClean="0"/>
              <a:t>Journal articles</a:t>
            </a:r>
          </a:p>
          <a:p>
            <a:pPr lvl="1"/>
            <a:r>
              <a:rPr lang="en-US" sz="2400" dirty="0" smtClean="0"/>
              <a:t>Data</a:t>
            </a:r>
            <a:endParaRPr lang="nl-NL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002831" y="5373216"/>
            <a:ext cx="7848872" cy="914400"/>
          </a:xfrm>
          <a:prstGeom prst="rect">
            <a:avLst/>
          </a:prstGeom>
          <a:solidFill>
            <a:schemeClr val="bg1"/>
          </a:solidFill>
        </p:spPr>
        <p:txBody>
          <a:bodyPr wrap="none" lIns="108000" tIns="108000" rIns="108000" bIns="108000" rtlCol="0">
            <a:noAutofit/>
          </a:bodyPr>
          <a:lstStyle/>
          <a:p>
            <a:r>
              <a:rPr lang="en-US" sz="4000" noProof="0" dirty="0" smtClean="0">
                <a:solidFill>
                  <a:schemeClr val="bg2"/>
                </a:solidFill>
              </a:rPr>
              <a:t>Nash equilibria</a:t>
            </a:r>
            <a:endParaRPr lang="nl-NL" sz="4000" noProof="0" dirty="0" err="1" smtClean="0">
              <a:solidFill>
                <a:schemeClr val="bg2"/>
              </a:solidFill>
            </a:endParaRPr>
          </a:p>
        </p:txBody>
      </p:sp>
      <p:pic>
        <p:nvPicPr>
          <p:cNvPr id="11266" name="Picture 2" descr="http://image.slidesharecdn.com/finals-showdown-140726023508-phpapp02/95/good-friday-quiz-finals-showdown-38-638.jpg?cb=14063423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503" y="1556792"/>
            <a:ext cx="607695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878406"/>
      </p:ext>
    </p:extLst>
  </p:cSld>
  <p:clrMapOvr>
    <a:masterClrMapping/>
  </p:clrMapOvr>
  <p:transition spd="slow" advTm="22501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</a:t>
            </a:r>
            <a:endParaRPr lang="nl-NL" dirty="0"/>
          </a:p>
        </p:txBody>
      </p:sp>
      <p:sp>
        <p:nvSpPr>
          <p:cNvPr id="5" name="Titel 5"/>
          <p:cNvSpPr txBox="1">
            <a:spLocks/>
          </p:cNvSpPr>
          <p:nvPr/>
        </p:nvSpPr>
        <p:spPr>
          <a:xfrm>
            <a:off x="404662" y="404664"/>
            <a:ext cx="11389024" cy="43204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Step 2: Information Resources </a:t>
            </a:r>
            <a:endParaRPr lang="nl-NL" dirty="0"/>
          </a:p>
        </p:txBody>
      </p:sp>
      <p:sp>
        <p:nvSpPr>
          <p:cNvPr id="7" name="Vertical Text Placeholder 1"/>
          <p:cNvSpPr txBox="1">
            <a:spLocks/>
          </p:cNvSpPr>
          <p:nvPr/>
        </p:nvSpPr>
        <p:spPr>
          <a:xfrm>
            <a:off x="557062" y="1405236"/>
            <a:ext cx="5593347" cy="47958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6pPr>
            <a:lvl7pPr marL="361950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9" name="Rectangle 8"/>
          <p:cNvSpPr/>
          <p:nvPr/>
        </p:nvSpPr>
        <p:spPr>
          <a:xfrm>
            <a:off x="3794919" y="1252836"/>
            <a:ext cx="3960440" cy="9361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UB Catalogue (books, databases)</a:t>
            </a:r>
            <a:endParaRPr lang="nl-NL" dirty="0"/>
          </a:p>
        </p:txBody>
      </p:sp>
      <p:sp>
        <p:nvSpPr>
          <p:cNvPr id="10" name="Flowchart: Process 9"/>
          <p:cNvSpPr/>
          <p:nvPr/>
        </p:nvSpPr>
        <p:spPr>
          <a:xfrm>
            <a:off x="842591" y="2420888"/>
            <a:ext cx="3096344" cy="3780184"/>
          </a:xfrm>
          <a:prstGeom prst="flowChartProcess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Mathematical databases</a:t>
            </a:r>
          </a:p>
          <a:p>
            <a:pPr algn="ctr"/>
            <a:endParaRPr lang="en-US" dirty="0"/>
          </a:p>
          <a:p>
            <a:pPr algn="ctr"/>
            <a:r>
              <a:rPr lang="en-US" dirty="0" err="1" smtClean="0"/>
              <a:t>MathSciNet</a:t>
            </a:r>
            <a:endParaRPr lang="en-US" dirty="0" smtClean="0"/>
          </a:p>
          <a:p>
            <a:pPr algn="ctr"/>
            <a:r>
              <a:rPr lang="en-US" dirty="0" err="1" smtClean="0"/>
              <a:t>ZentralBlatt</a:t>
            </a:r>
            <a:r>
              <a:rPr lang="en-US" dirty="0" smtClean="0"/>
              <a:t> MATH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Project Euclid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When: looking for mathematical publications</a:t>
            </a:r>
            <a:endParaRPr lang="nl-NL" dirty="0"/>
          </a:p>
        </p:txBody>
      </p:sp>
      <p:sp>
        <p:nvSpPr>
          <p:cNvPr id="11" name="Flowchart: Process 10"/>
          <p:cNvSpPr/>
          <p:nvPr/>
        </p:nvSpPr>
        <p:spPr>
          <a:xfrm>
            <a:off x="4226967" y="2420888"/>
            <a:ext cx="3096344" cy="3780184"/>
          </a:xfrm>
          <a:prstGeom prst="flowChartProcess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Scientific databases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Arxiv.org (pre-print physics, mathematics and computer sciences)</a:t>
            </a:r>
          </a:p>
          <a:p>
            <a:pPr algn="ctr"/>
            <a:r>
              <a:rPr lang="en-US" dirty="0" smtClean="0"/>
              <a:t>Eric (education)</a:t>
            </a:r>
          </a:p>
          <a:p>
            <a:pPr algn="ctr"/>
            <a:r>
              <a:rPr lang="en-US" dirty="0" smtClean="0"/>
              <a:t>Google Scholar (general)</a:t>
            </a:r>
          </a:p>
          <a:p>
            <a:pPr algn="ctr"/>
            <a:r>
              <a:rPr lang="en-US" dirty="0" smtClean="0"/>
              <a:t>Web of Science (general)</a:t>
            </a:r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When: looking for articles on mathematics and its applications</a:t>
            </a:r>
            <a:endParaRPr lang="nl-NL" dirty="0"/>
          </a:p>
        </p:txBody>
      </p:sp>
      <p:sp>
        <p:nvSpPr>
          <p:cNvPr id="12" name="Flowchart: Process 11"/>
          <p:cNvSpPr/>
          <p:nvPr/>
        </p:nvSpPr>
        <p:spPr>
          <a:xfrm>
            <a:off x="7611343" y="2420888"/>
            <a:ext cx="3096344" cy="3780184"/>
          </a:xfrm>
          <a:prstGeom prst="flowChartProcess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Collections/vendors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ACM</a:t>
            </a:r>
          </a:p>
          <a:p>
            <a:pPr algn="ctr"/>
            <a:r>
              <a:rPr lang="en-US" dirty="0" smtClean="0"/>
              <a:t>IEEE Computer Society Digital Library</a:t>
            </a:r>
          </a:p>
          <a:p>
            <a:pPr algn="ctr"/>
            <a:r>
              <a:rPr lang="en-US" dirty="0" smtClean="0"/>
              <a:t>SIAM</a:t>
            </a:r>
            <a:endParaRPr lang="en-US" dirty="0"/>
          </a:p>
          <a:p>
            <a:pPr algn="ctr"/>
            <a:r>
              <a:rPr lang="en-US" dirty="0" err="1" smtClean="0"/>
              <a:t>SpringerLink</a:t>
            </a:r>
            <a:r>
              <a:rPr lang="en-US" dirty="0" smtClean="0"/>
              <a:t> e-books</a:t>
            </a:r>
          </a:p>
          <a:p>
            <a:pPr algn="ctr"/>
            <a:r>
              <a:rPr lang="en-US" dirty="0" err="1" smtClean="0"/>
              <a:t>Turpion</a:t>
            </a:r>
            <a:endParaRPr lang="en-US" dirty="0"/>
          </a:p>
          <a:p>
            <a:pPr algn="ctr"/>
            <a:r>
              <a:rPr lang="en-US" dirty="0" smtClean="0"/>
              <a:t>Etc.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When: looking for a specific book/book collection</a:t>
            </a:r>
            <a:endParaRPr lang="nl-NL" dirty="0"/>
          </a:p>
        </p:txBody>
      </p:sp>
      <p:sp>
        <p:nvSpPr>
          <p:cNvPr id="3" name="TextBox 2"/>
          <p:cNvSpPr txBox="1"/>
          <p:nvPr/>
        </p:nvSpPr>
        <p:spPr>
          <a:xfrm>
            <a:off x="770583" y="5589240"/>
            <a:ext cx="9937104" cy="792088"/>
          </a:xfrm>
          <a:prstGeom prst="rect">
            <a:avLst/>
          </a:prstGeom>
          <a:noFill/>
        </p:spPr>
        <p:txBody>
          <a:bodyPr wrap="square" lIns="108000" tIns="108000" rIns="108000" bIns="108000" rtlCol="0">
            <a:noAutofit/>
          </a:bodyPr>
          <a:lstStyle/>
          <a:p>
            <a:endParaRPr lang="nl-NL" noProof="0" dirty="0" err="1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962573"/>
      </p:ext>
    </p:extLst>
  </p:cSld>
  <p:clrMapOvr>
    <a:masterClrMapping/>
  </p:clrMapOvr>
  <p:transition spd="slow" advTm="131795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Information Resources</a:t>
            </a:r>
            <a:endParaRPr lang="nl-NL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sz="2400" dirty="0" smtClean="0"/>
              <a:t>Use the </a:t>
            </a:r>
            <a:r>
              <a:rPr lang="en-US" sz="2400" dirty="0" smtClean="0">
                <a:hlinkClick r:id="rId2"/>
              </a:rPr>
              <a:t>Catalogue</a:t>
            </a:r>
            <a:r>
              <a:rPr lang="en-US" sz="2400" dirty="0" smtClean="0"/>
              <a:t> as starting point</a:t>
            </a:r>
          </a:p>
          <a:p>
            <a:r>
              <a:rPr lang="en-US" sz="2400" dirty="0" smtClean="0"/>
              <a:t>Always ‘Sign In’ with ULCN account</a:t>
            </a:r>
          </a:p>
          <a:p>
            <a:r>
              <a:rPr lang="en-US" sz="2400" dirty="0" smtClean="0"/>
              <a:t>Books: ‘Leiden Collections’</a:t>
            </a:r>
          </a:p>
          <a:p>
            <a:r>
              <a:rPr lang="en-US" sz="2400" dirty="0" smtClean="0"/>
              <a:t>Find Database (Web of Science, </a:t>
            </a:r>
            <a:br>
              <a:rPr lang="en-US" sz="2400" dirty="0" smtClean="0"/>
            </a:br>
            <a:r>
              <a:rPr lang="en-US" sz="2400" dirty="0" smtClean="0"/>
              <a:t>Google Scholar, etc.)</a:t>
            </a:r>
          </a:p>
          <a:p>
            <a:r>
              <a:rPr lang="en-US" sz="2400" dirty="0" smtClean="0"/>
              <a:t>Find e-Journals</a:t>
            </a:r>
          </a:p>
          <a:p>
            <a:r>
              <a:rPr lang="en-US" sz="2400" dirty="0" smtClean="0"/>
              <a:t>Do the </a:t>
            </a:r>
            <a:r>
              <a:rPr lang="en-US" sz="2400" dirty="0" smtClean="0">
                <a:hlinkClick r:id="rId3"/>
              </a:rPr>
              <a:t>Catalogue Tutorial </a:t>
            </a:r>
            <a:r>
              <a:rPr lang="en-US" sz="2400" dirty="0" smtClean="0"/>
              <a:t>to get started</a:t>
            </a:r>
          </a:p>
          <a:p>
            <a:endParaRPr lang="en-US" dirty="0" smtClean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199" y="975400"/>
            <a:ext cx="5611829" cy="25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83" y="4376738"/>
            <a:ext cx="1095375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6086452"/>
      </p:ext>
    </p:extLst>
  </p:cSld>
  <p:clrMapOvr>
    <a:masterClrMapping/>
  </p:clrMapOvr>
  <p:transition spd="slow" advTm="27213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Information Resources - Books</a:t>
            </a:r>
            <a:endParaRPr lang="nl-NL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dirty="0" err="1" smtClean="0"/>
              <a:t>Snellius</a:t>
            </a:r>
            <a:r>
              <a:rPr lang="en-US" dirty="0" smtClean="0"/>
              <a:t>: always use the lending form </a:t>
            </a:r>
          </a:p>
          <a:p>
            <a:r>
              <a:rPr lang="en-US" dirty="0" smtClean="0"/>
              <a:t>Fill in:</a:t>
            </a:r>
          </a:p>
          <a:p>
            <a:pPr lvl="1"/>
            <a:r>
              <a:rPr lang="en-US" dirty="0" smtClean="0"/>
              <a:t>Student number</a:t>
            </a:r>
          </a:p>
          <a:p>
            <a:pPr lvl="1"/>
            <a:r>
              <a:rPr lang="en-US" dirty="0" smtClean="0"/>
              <a:t>Barcode</a:t>
            </a:r>
          </a:p>
          <a:p>
            <a:pPr lvl="1"/>
            <a:r>
              <a:rPr lang="en-US" dirty="0" smtClean="0"/>
              <a:t>Spine/body number </a:t>
            </a:r>
            <a:br>
              <a:rPr lang="en-US" dirty="0" smtClean="0"/>
            </a:br>
            <a:r>
              <a:rPr lang="en-US" dirty="0" smtClean="0"/>
              <a:t>(MSC + book number)</a:t>
            </a:r>
          </a:p>
          <a:p>
            <a:pPr lvl="1"/>
            <a:r>
              <a:rPr lang="en-US" dirty="0" smtClean="0"/>
              <a:t>Etc.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23" y="1700808"/>
            <a:ext cx="8698779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016" y="3463300"/>
            <a:ext cx="862369" cy="2963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1642016" y="5805264"/>
            <a:ext cx="640735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6" name="Straight Connector 5"/>
          <p:cNvCxnSpPr>
            <a:stCxn id="4" idx="7"/>
          </p:cNvCxnSpPr>
          <p:nvPr/>
        </p:nvCxnSpPr>
        <p:spPr>
          <a:xfrm flipV="1">
            <a:off x="2188918" y="2924944"/>
            <a:ext cx="1029937" cy="29330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076144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Databases</a:t>
            </a:r>
            <a:endParaRPr lang="nl-NL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sz="2400" dirty="0" smtClean="0"/>
              <a:t>Use ‘Find Databases’</a:t>
            </a:r>
            <a:r>
              <a:rPr lang="nl-NL" sz="2400" dirty="0" smtClean="0"/>
              <a:t> in </a:t>
            </a:r>
            <a:r>
              <a:rPr lang="nl-NL" sz="2400" dirty="0" err="1" smtClean="0"/>
              <a:t>Catalogue</a:t>
            </a:r>
            <a:endParaRPr lang="nl-NL" sz="2400" dirty="0" smtClean="0"/>
          </a:p>
          <a:p>
            <a:r>
              <a:rPr lang="en-US" sz="2400" dirty="0" smtClean="0"/>
              <a:t>Sign in to access at home</a:t>
            </a:r>
            <a:endParaRPr lang="nl-NL" sz="2400" dirty="0" smtClean="0"/>
          </a:p>
          <a:p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102" y="897387"/>
            <a:ext cx="6486525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3347620"/>
      </p:ext>
    </p:extLst>
  </p:cSld>
  <p:clrMapOvr>
    <a:masterClrMapping/>
  </p:clrMapOvr>
  <p:transition spd="slow" advTm="50177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Peculiarities of Mathematical Databases</a:t>
            </a:r>
            <a:endParaRPr lang="nl-NL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941584"/>
              </p:ext>
            </p:extLst>
          </p:nvPr>
        </p:nvGraphicFramePr>
        <p:xfrm>
          <a:off x="410543" y="1268760"/>
          <a:ext cx="11377263" cy="385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4752528"/>
                <a:gridCol w="4680519"/>
              </a:tblGrid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MathSciNet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Web of Science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Review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Usually</a:t>
                      </a:r>
                      <a:r>
                        <a:rPr lang="en-US" baseline="0" dirty="0" smtClean="0"/>
                        <a:t> a comment or short abstract of the publication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Overview</a:t>
                      </a:r>
                      <a:r>
                        <a:rPr lang="en-US" baseline="0" dirty="0" smtClean="0"/>
                        <a:t> of current research on a specific research subject. In mathematics look for books to get more similar content.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Classification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Mathematical</a:t>
                      </a:r>
                      <a:r>
                        <a:rPr lang="en-US" baseline="0" dirty="0" smtClean="0"/>
                        <a:t> Subject Classification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Broad</a:t>
                      </a:r>
                      <a:r>
                        <a:rPr lang="en-US" baseline="0" dirty="0" smtClean="0"/>
                        <a:t> subject areas such as statistics or applied mathematics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Impact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MCQ – based upon citations from mathematical journals only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Impact Factor – based upon all citations. For example also from applied fields such as chemistry.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Material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Many</a:t>
                      </a:r>
                      <a:r>
                        <a:rPr lang="en-US" baseline="0" dirty="0" smtClean="0"/>
                        <a:t> books, check catalogue as well as SFX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Mostly points to papers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Language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English, French, German,</a:t>
                      </a:r>
                      <a:r>
                        <a:rPr lang="en-US" baseline="0" dirty="0" smtClean="0"/>
                        <a:t> etc.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Abstract and title usually translated to English!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074332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nl-NL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Does Google really know everything?</a:t>
            </a:r>
          </a:p>
          <a:p>
            <a:pPr marL="0" indent="0">
              <a:buNone/>
            </a:pPr>
            <a:endParaRPr lang="en-US" dirty="0"/>
          </a:p>
          <a:p>
            <a:pPr marL="342900" indent="-342900">
              <a:buFontTx/>
              <a:buChar char="-"/>
            </a:pPr>
            <a:r>
              <a:rPr lang="en-US" dirty="0" smtClean="0"/>
              <a:t>Yes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No</a:t>
            </a:r>
            <a:endParaRPr lang="nl-N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159" y="476672"/>
            <a:ext cx="5864019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964361"/>
      </p:ext>
    </p:extLst>
  </p:cSld>
  <p:clrMapOvr>
    <a:masterClrMapping/>
  </p:clrMapOvr>
  <p:transition spd="slow" advTm="30070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Databases - MSC</a:t>
            </a:r>
            <a:endParaRPr lang="nl-NL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4662" y="1252836"/>
            <a:ext cx="5046441" cy="479583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MSC: Mathematics Subject Classification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Classification </a:t>
            </a:r>
            <a:r>
              <a:rPr lang="en-US" dirty="0" smtClean="0"/>
              <a:t>in </a:t>
            </a:r>
            <a:r>
              <a:rPr lang="en-US" dirty="0" err="1" smtClean="0"/>
              <a:t>MathSciNet</a:t>
            </a:r>
            <a:r>
              <a:rPr lang="en-US" dirty="0" smtClean="0"/>
              <a:t>, </a:t>
            </a:r>
            <a:r>
              <a:rPr lang="en-US" dirty="0" err="1" smtClean="0"/>
              <a:t>Zentralblatt</a:t>
            </a:r>
            <a:r>
              <a:rPr lang="en-US" dirty="0" smtClean="0"/>
              <a:t> MATH, </a:t>
            </a:r>
            <a:r>
              <a:rPr lang="en-US" dirty="0" err="1" smtClean="0"/>
              <a:t>Arxiv</a:t>
            </a:r>
            <a:r>
              <a:rPr lang="en-US" dirty="0" smtClean="0"/>
              <a:t> and </a:t>
            </a:r>
            <a:r>
              <a:rPr lang="en-US" dirty="0" err="1" smtClean="0"/>
              <a:t>Snellius</a:t>
            </a:r>
            <a:r>
              <a:rPr lang="en-US" dirty="0" smtClean="0"/>
              <a:t> library!</a:t>
            </a:r>
          </a:p>
          <a:p>
            <a:r>
              <a:rPr lang="en-US" dirty="0" err="1" smtClean="0"/>
              <a:t>MathSciNet</a:t>
            </a:r>
            <a:r>
              <a:rPr lang="en-US" dirty="0" smtClean="0"/>
              <a:t>: Free Tools</a:t>
            </a:r>
          </a:p>
          <a:p>
            <a:r>
              <a:rPr lang="nl-NL" dirty="0">
                <a:hlinkClick r:id="rId2"/>
              </a:rPr>
              <a:t>http://</a:t>
            </a:r>
            <a:r>
              <a:rPr lang="nl-NL" dirty="0" smtClean="0">
                <a:hlinkClick r:id="rId2"/>
              </a:rPr>
              <a:t>www.ams.org/msc</a:t>
            </a:r>
            <a:r>
              <a:rPr lang="nl-NL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Tips:</a:t>
            </a:r>
          </a:p>
          <a:p>
            <a:r>
              <a:rPr lang="en-US" dirty="0" smtClean="0"/>
              <a:t>Use hierarchy</a:t>
            </a:r>
          </a:p>
          <a:p>
            <a:r>
              <a:rPr lang="en-US" dirty="0" smtClean="0"/>
              <a:t>Check the date!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103" y="1588374"/>
            <a:ext cx="6140083" cy="4100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99260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Information Resources - Journals</a:t>
            </a:r>
            <a:endParaRPr lang="nl-NL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Keep up with the latest trends on your topic by following specific journals.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Download </a:t>
            </a:r>
            <a:r>
              <a:rPr lang="en-US" dirty="0" err="1" smtClean="0"/>
              <a:t>Browzine</a:t>
            </a:r>
            <a:r>
              <a:rPr lang="en-US" dirty="0" smtClean="0"/>
              <a:t> on iOS or Android, login with your ULCN-account.</a:t>
            </a:r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391" y="1052736"/>
            <a:ext cx="3857625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711" y="2420888"/>
            <a:ext cx="4667727" cy="829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728426"/>
      </p:ext>
    </p:extLst>
  </p:cSld>
  <p:clrMapOvr>
    <a:masterClrMapping/>
  </p:clrMapOvr>
  <p:transition spd="slow" advTm="32113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5"/>
          <p:cNvSpPr>
            <a:spLocks noGrp="1"/>
          </p:cNvSpPr>
          <p:nvPr>
            <p:ph type="title"/>
          </p:nvPr>
        </p:nvSpPr>
        <p:spPr>
          <a:xfrm>
            <a:off x="404662" y="404664"/>
            <a:ext cx="11389024" cy="432048"/>
          </a:xfrm>
        </p:spPr>
        <p:txBody>
          <a:bodyPr/>
          <a:lstStyle/>
          <a:p>
            <a:r>
              <a:rPr lang="nl-NL" dirty="0" smtClean="0"/>
              <a:t>Step 3: Search </a:t>
            </a:r>
            <a:r>
              <a:rPr lang="nl-NL" dirty="0" err="1" smtClean="0"/>
              <a:t>Strategy</a:t>
            </a:r>
            <a:endParaRPr lang="nl-NL" dirty="0"/>
          </a:p>
        </p:txBody>
      </p:sp>
      <p:sp>
        <p:nvSpPr>
          <p:cNvPr id="7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4662" y="1252836"/>
            <a:ext cx="3899791" cy="47958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Original Research is:</a:t>
            </a:r>
          </a:p>
          <a:p>
            <a:r>
              <a:rPr lang="en-US" dirty="0" smtClean="0"/>
              <a:t>Go where no one has gone</a:t>
            </a:r>
            <a:br>
              <a:rPr lang="en-US" dirty="0" smtClean="0"/>
            </a:br>
            <a:r>
              <a:rPr lang="en-US" dirty="0" smtClean="0"/>
              <a:t>before</a:t>
            </a:r>
            <a:endParaRPr lang="en-US" sz="2400" dirty="0" smtClean="0"/>
          </a:p>
          <a:p>
            <a:r>
              <a:rPr lang="en-US" sz="2400" dirty="0" smtClean="0"/>
              <a:t>Builds upon existing </a:t>
            </a:r>
            <a:br>
              <a:rPr lang="en-US" sz="2400" dirty="0" smtClean="0"/>
            </a:br>
            <a:r>
              <a:rPr lang="en-US" sz="2400" dirty="0" smtClean="0"/>
              <a:t>scientific foundations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Information overload</a:t>
            </a:r>
          </a:p>
          <a:p>
            <a:r>
              <a:rPr lang="en-US" sz="2400" dirty="0" smtClean="0"/>
              <a:t>Strategy: define what you </a:t>
            </a:r>
            <a:br>
              <a:rPr lang="en-US" sz="2400" dirty="0" smtClean="0"/>
            </a:br>
            <a:r>
              <a:rPr lang="en-US" sz="2400" dirty="0" smtClean="0"/>
              <a:t>are looking for</a:t>
            </a:r>
          </a:p>
          <a:p>
            <a:r>
              <a:rPr lang="en-US" sz="2400" dirty="0" smtClean="0"/>
              <a:t>Search efficiently and </a:t>
            </a:r>
            <a:r>
              <a:rPr lang="nl-NL" dirty="0"/>
              <a:t/>
            </a:r>
            <a:br>
              <a:rPr lang="nl-NL" dirty="0"/>
            </a:br>
            <a:r>
              <a:rPr lang="nl-NL" dirty="0" err="1" smtClean="0"/>
              <a:t>effectively</a:t>
            </a:r>
            <a:endParaRPr lang="en-US" sz="24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4304453" y="1340768"/>
            <a:ext cx="767327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</a:t>
            </a:r>
            <a:r>
              <a:rPr lang="en-US" sz="96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Search</a:t>
            </a:r>
            <a:endParaRPr lang="en-US" sz="9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453" y="3429000"/>
            <a:ext cx="7893896" cy="2519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6590132"/>
      </p:ext>
    </p:extLst>
  </p:cSld>
  <p:clrMapOvr>
    <a:masterClrMapping/>
  </p:clrMapOvr>
  <p:transition spd="slow" advTm="112951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5"/>
          <p:cNvSpPr>
            <a:spLocks noGrp="1"/>
          </p:cNvSpPr>
          <p:nvPr>
            <p:ph type="title"/>
          </p:nvPr>
        </p:nvSpPr>
        <p:spPr>
          <a:xfrm>
            <a:off x="404661" y="404664"/>
            <a:ext cx="11681631" cy="432048"/>
          </a:xfrm>
        </p:spPr>
        <p:txBody>
          <a:bodyPr/>
          <a:lstStyle/>
          <a:p>
            <a:r>
              <a:rPr lang="nl-NL" dirty="0" smtClean="0"/>
              <a:t>Step 3: Search </a:t>
            </a:r>
            <a:r>
              <a:rPr lang="nl-NL" dirty="0" err="1" smtClean="0"/>
              <a:t>Strategy</a:t>
            </a:r>
            <a:r>
              <a:rPr lang="nl-NL" dirty="0" smtClean="0"/>
              <a:t> – </a:t>
            </a:r>
            <a:r>
              <a:rPr lang="nl-NL" dirty="0" err="1" smtClean="0"/>
              <a:t>Snowball</a:t>
            </a:r>
            <a:r>
              <a:rPr lang="nl-NL" dirty="0" smtClean="0"/>
              <a:t>/</a:t>
            </a:r>
            <a:r>
              <a:rPr lang="nl-NL" dirty="0" err="1" smtClean="0"/>
              <a:t>Citations</a:t>
            </a:r>
            <a:endParaRPr lang="nl-NL" dirty="0"/>
          </a:p>
        </p:txBody>
      </p:sp>
      <p:sp>
        <p:nvSpPr>
          <p:cNvPr id="8" name="Vertical Text Placeholder 1"/>
          <p:cNvSpPr>
            <a:spLocks noGrp="1"/>
          </p:cNvSpPr>
          <p:nvPr>
            <p:ph type="body" orient="vert" idx="1"/>
          </p:nvPr>
        </p:nvSpPr>
        <p:spPr>
          <a:xfrm>
            <a:off x="404662" y="1252836"/>
            <a:ext cx="6414593" cy="47958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Starting point: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Excellent article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Book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Search engines: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Google Scholar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Web of Science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 smtClean="0"/>
              <a:t>MathSciNet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 smtClean="0"/>
              <a:t>Zentralblatt</a:t>
            </a:r>
            <a:r>
              <a:rPr lang="en-US" sz="2800" dirty="0" smtClean="0"/>
              <a:t> MATH</a:t>
            </a:r>
            <a:endParaRPr lang="nl-NL" sz="2800" dirty="0"/>
          </a:p>
          <a:p>
            <a:endParaRPr lang="nl-NL" dirty="0"/>
          </a:p>
        </p:txBody>
      </p:sp>
      <p:pic>
        <p:nvPicPr>
          <p:cNvPr id="9" name="Picture 2" descr="C:\Users\jongrmde\AppData\Local\Temp\7zECD25.tmp\102_523734-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271" y="980728"/>
            <a:ext cx="4876800" cy="385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 rot="16200000">
            <a:off x="10319142" y="2501658"/>
            <a:ext cx="328808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Science and Society Museum/ Universal Images Group</a:t>
            </a:r>
            <a:endParaRPr lang="nl-NL" sz="1000" dirty="0"/>
          </a:p>
        </p:txBody>
      </p:sp>
    </p:spTree>
    <p:extLst>
      <p:ext uri="{BB962C8B-B14F-4D97-AF65-F5344CB8AC3E}">
        <p14:creationId xmlns:p14="http://schemas.microsoft.com/office/powerpoint/2010/main" val="3137045499"/>
      </p:ext>
    </p:extLst>
  </p:cSld>
  <p:clrMapOvr>
    <a:masterClrMapping/>
  </p:clrMapOvr>
  <p:transition spd="slow" advTm="33797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Search Strategy – </a:t>
            </a:r>
            <a:r>
              <a:rPr lang="en-US" dirty="0" err="1" smtClean="0"/>
              <a:t>MathSciNet</a:t>
            </a:r>
            <a:endParaRPr lang="nl-NL" dirty="0"/>
          </a:p>
        </p:txBody>
      </p:sp>
      <p:sp>
        <p:nvSpPr>
          <p:cNvPr id="2" name="Vertical Text Placeholder 1"/>
          <p:cNvSpPr>
            <a:spLocks noGrp="1"/>
          </p:cNvSpPr>
          <p:nvPr>
            <p:ph type="body" orient="vert"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Citation Database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American Mathematical</a:t>
            </a:r>
            <a:br>
              <a:rPr lang="en-US" sz="2800" dirty="0" smtClean="0"/>
            </a:br>
            <a:r>
              <a:rPr lang="en-US" sz="2800" dirty="0" smtClean="0"/>
              <a:t>Society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3 million+ references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Reviews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Search within references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Filter </a:t>
            </a:r>
            <a:r>
              <a:rPr lang="en-US" sz="2800" dirty="0" smtClean="0"/>
              <a:t>on</a:t>
            </a:r>
            <a:endParaRPr lang="en-US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 smtClean="0"/>
              <a:t>MSC</a:t>
            </a:r>
            <a:endParaRPr lang="en-US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Publication </a:t>
            </a:r>
            <a:r>
              <a:rPr lang="en-US" sz="2800" dirty="0" smtClean="0"/>
              <a:t>type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 smtClean="0"/>
              <a:t>Author</a:t>
            </a:r>
            <a:endParaRPr lang="en-US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817" y="1627168"/>
            <a:ext cx="6736359" cy="42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0057255"/>
      </p:ext>
    </p:extLst>
  </p:cSld>
  <p:clrMapOvr>
    <a:masterClrMapping/>
  </p:clrMapOvr>
  <p:transition spd="slow" advTm="24451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MathSciNet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63038111"/>
      </p:ext>
    </p:extLst>
  </p:cSld>
  <p:clrMapOvr>
    <a:masterClrMapping/>
  </p:clrMapOvr>
  <p:transition spd="slow" advTm="17286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Search Strategy – Formulating</a:t>
            </a:r>
            <a:endParaRPr lang="nl-NL" dirty="0"/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Be specific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Ask questions: </a:t>
            </a:r>
          </a:p>
          <a:p>
            <a:pPr lvl="1"/>
            <a:r>
              <a:rPr lang="en-US" dirty="0" smtClean="0"/>
              <a:t>What? – Nash Equilibria</a:t>
            </a:r>
          </a:p>
          <a:p>
            <a:pPr lvl="1"/>
            <a:r>
              <a:rPr lang="en-US" dirty="0" smtClean="0"/>
              <a:t>Who? – </a:t>
            </a:r>
          </a:p>
          <a:p>
            <a:pPr lvl="1"/>
            <a:r>
              <a:rPr lang="en-US" dirty="0" smtClean="0"/>
              <a:t>Why? – Want to discover how to make people spend in my supermarket</a:t>
            </a:r>
          </a:p>
          <a:p>
            <a:pPr lvl="1"/>
            <a:r>
              <a:rPr lang="en-US" dirty="0" smtClean="0"/>
              <a:t>How? – By changing the prizing</a:t>
            </a:r>
          </a:p>
          <a:p>
            <a:pPr lvl="1"/>
            <a:r>
              <a:rPr lang="en-US" dirty="0" smtClean="0"/>
              <a:t>When? – Not relevant</a:t>
            </a:r>
          </a:p>
          <a:p>
            <a:pPr lvl="1"/>
            <a:r>
              <a:rPr lang="en-US" dirty="0" smtClean="0"/>
              <a:t>Where? – in the supermarket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Formulate as topic or question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Example:</a:t>
            </a:r>
          </a:p>
          <a:p>
            <a:pPr marL="0" indent="0">
              <a:buNone/>
            </a:pPr>
            <a:r>
              <a:rPr lang="en-US" sz="2800" b="1" dirty="0" smtClean="0"/>
              <a:t>How can I maximize my supermarket </a:t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profits using Nash equilibria?</a:t>
            </a:r>
          </a:p>
        </p:txBody>
      </p:sp>
      <p:pic>
        <p:nvPicPr>
          <p:cNvPr id="6148" name="Picture 4" descr="File:Honeycrisp-Ap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575" y="908720"/>
            <a:ext cx="3338798" cy="301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store.storeimages.cdn-apple.com/4644/as-images.apple.com/is/image/AppleInc/aos/published/images/M/AC/MACBOOKPRO/MACBOOKPRO?wid=1200&amp;hei=630&amp;fmt=jpeg&amp;qlt=95&amp;op_sharpen=0&amp;resMode=bicub&amp;op_usm=0.5,0.5,0,0&amp;iccEmbed=0&amp;layer=comp&amp;.v=14259226180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279" y="4077072"/>
            <a:ext cx="5112568" cy="268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204774" y="3717032"/>
            <a:ext cx="914400" cy="914400"/>
          </a:xfrm>
          <a:prstGeom prst="rect">
            <a:avLst/>
          </a:prstGeom>
          <a:noFill/>
        </p:spPr>
        <p:txBody>
          <a:bodyPr wrap="none" lIns="108000" tIns="108000" rIns="108000" bIns="108000" rtlCol="0">
            <a:noAutofit/>
          </a:bodyPr>
          <a:lstStyle/>
          <a:p>
            <a:r>
              <a:rPr lang="en-US" noProof="0" dirty="0" smtClean="0">
                <a:solidFill>
                  <a:schemeClr val="bg2"/>
                </a:solidFill>
              </a:rPr>
              <a:t>OR</a:t>
            </a:r>
            <a:endParaRPr lang="nl-NL" noProof="0" dirty="0" err="1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715236"/>
      </p:ext>
    </p:extLst>
  </p:cSld>
  <p:clrMapOvr>
    <a:masterClrMapping/>
  </p:clrMapOvr>
  <p:transition spd="slow" advTm="21641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Search Strategy – Search Tools</a:t>
            </a:r>
            <a:endParaRPr lang="nl-NL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4662" y="1252836"/>
            <a:ext cx="11389023" cy="268022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First split up your question in concepts</a:t>
            </a:r>
          </a:p>
          <a:p>
            <a:r>
              <a:rPr lang="en-US" sz="2400" dirty="0" smtClean="0"/>
              <a:t>Use many synonyms (from broad searches, </a:t>
            </a:r>
            <a:r>
              <a:rPr lang="en-US" sz="2400" dirty="0" smtClean="0">
                <a:hlinkClick r:id="rId2"/>
              </a:rPr>
              <a:t>www.thesaurus.com</a:t>
            </a:r>
            <a:r>
              <a:rPr lang="en-US" sz="2400" dirty="0" smtClean="0"/>
              <a:t>, etc.) </a:t>
            </a:r>
          </a:p>
          <a:p>
            <a:r>
              <a:rPr lang="en-US" sz="2400" dirty="0" smtClean="0"/>
              <a:t>Use different languages! (tip: Wikipedia in different languages, database Van Dale)</a:t>
            </a:r>
          </a:p>
          <a:p>
            <a:pPr marL="0" indent="0">
              <a:buNone/>
            </a:pPr>
            <a:r>
              <a:rPr lang="en-US" sz="2400" b="1" dirty="0" smtClean="0"/>
              <a:t>How </a:t>
            </a:r>
            <a:r>
              <a:rPr lang="en-US" sz="2400" b="1" dirty="0"/>
              <a:t>can I maximize my </a:t>
            </a:r>
            <a:r>
              <a:rPr lang="en-US" sz="2400" b="1" dirty="0">
                <a:solidFill>
                  <a:srgbClr val="FF0000"/>
                </a:solidFill>
              </a:rPr>
              <a:t>supermarket</a:t>
            </a:r>
            <a:r>
              <a:rPr lang="en-US" sz="2400" b="1" dirty="0"/>
              <a:t> </a:t>
            </a:r>
            <a:br>
              <a:rPr lang="en-US" sz="2400" b="1" dirty="0"/>
            </a:br>
            <a:r>
              <a:rPr lang="en-US" sz="2400" b="1" dirty="0" smtClean="0">
                <a:solidFill>
                  <a:srgbClr val="FF0000"/>
                </a:solidFill>
              </a:rPr>
              <a:t>profits</a:t>
            </a:r>
            <a:r>
              <a:rPr lang="en-US" sz="2400" b="1" dirty="0" smtClean="0"/>
              <a:t> </a:t>
            </a:r>
            <a:r>
              <a:rPr lang="en-US" sz="2400" b="1" dirty="0"/>
              <a:t>using </a:t>
            </a:r>
            <a:r>
              <a:rPr lang="en-US" sz="2400" b="1" dirty="0">
                <a:solidFill>
                  <a:srgbClr val="FF0000"/>
                </a:solidFill>
              </a:rPr>
              <a:t>Nash equilibria</a:t>
            </a:r>
            <a:r>
              <a:rPr lang="en-US" sz="2400" b="1" dirty="0"/>
              <a:t>?</a:t>
            </a:r>
          </a:p>
          <a:p>
            <a:pPr marL="0" indent="0">
              <a:buNone/>
            </a:pPr>
            <a:endParaRPr lang="nl-NL" sz="24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919101"/>
              </p:ext>
            </p:extLst>
          </p:nvPr>
        </p:nvGraphicFramePr>
        <p:xfrm>
          <a:off x="338535" y="3645024"/>
          <a:ext cx="11449272" cy="1661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/>
                <a:gridCol w="3816424"/>
                <a:gridCol w="3816424"/>
              </a:tblGrid>
              <a:tr h="432048">
                <a:tc>
                  <a:txBody>
                    <a:bodyPr/>
                    <a:lstStyle/>
                    <a:p>
                      <a:r>
                        <a:rPr lang="en-US" dirty="0" smtClean="0"/>
                        <a:t>Concept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Synonym 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Synonym 2</a:t>
                      </a:r>
                      <a:endParaRPr lang="nl-NL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US" dirty="0" smtClean="0"/>
                        <a:t>Nash equilibria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dirty="0" smtClean="0"/>
                        <a:t>Équilibre de Nash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US" dirty="0" smtClean="0"/>
                        <a:t>Profit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n-US" dirty="0" smtClean="0"/>
                        <a:t>Supermarket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0846848"/>
      </p:ext>
    </p:extLst>
  </p:cSld>
  <p:clrMapOvr>
    <a:masterClrMapping/>
  </p:clrMapOvr>
  <p:transition spd="slow" advTm="26145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Search Strategy – Search Tools</a:t>
            </a:r>
            <a:endParaRPr lang="nl-NL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Use wildcards. </a:t>
            </a:r>
            <a:r>
              <a:rPr lang="en-US" sz="2800" dirty="0"/>
              <a:t>They are database specific. For Web of Science:</a:t>
            </a:r>
          </a:p>
          <a:p>
            <a:pPr marL="0" indent="0">
              <a:buNone/>
            </a:pPr>
            <a:r>
              <a:rPr lang="en-US" dirty="0"/>
              <a:t>$ = zero or one (</a:t>
            </a:r>
            <a:r>
              <a:rPr lang="en-US" dirty="0" err="1"/>
              <a:t>colo$r</a:t>
            </a:r>
            <a:r>
              <a:rPr lang="en-US" dirty="0"/>
              <a:t> =&gt; </a:t>
            </a:r>
            <a:r>
              <a:rPr lang="en-US" dirty="0" err="1"/>
              <a:t>colour</a:t>
            </a:r>
            <a:r>
              <a:rPr lang="en-US" dirty="0"/>
              <a:t>, color)</a:t>
            </a:r>
          </a:p>
          <a:p>
            <a:pPr marL="0" indent="0">
              <a:buNone/>
            </a:pPr>
            <a:r>
              <a:rPr lang="en-US" dirty="0"/>
              <a:t>? = one (</a:t>
            </a:r>
            <a:r>
              <a:rPr lang="en-US" dirty="0" err="1"/>
              <a:t>m?n</a:t>
            </a:r>
            <a:r>
              <a:rPr lang="en-US" dirty="0"/>
              <a:t> =&gt; man, men)</a:t>
            </a:r>
          </a:p>
          <a:p>
            <a:pPr marL="0" indent="0">
              <a:buNone/>
            </a:pPr>
            <a:r>
              <a:rPr lang="en-US" dirty="0"/>
              <a:t>* = zero or more (carbon* =&gt; carbon, carbonate)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800" dirty="0" err="1" smtClean="0"/>
              <a:t>MathSciNet</a:t>
            </a:r>
            <a:r>
              <a:rPr lang="en-US" sz="2800" dirty="0" smtClean="0"/>
              <a:t> and </a:t>
            </a:r>
            <a:r>
              <a:rPr lang="en-US" sz="2800" dirty="0" err="1" smtClean="0"/>
              <a:t>Zentralblatt</a:t>
            </a:r>
            <a:r>
              <a:rPr lang="en-US" sz="2800" dirty="0" smtClean="0"/>
              <a:t> MATH just have * for all differences!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“Nash </a:t>
            </a:r>
            <a:r>
              <a:rPr lang="en-US" sz="2800" dirty="0" err="1" smtClean="0"/>
              <a:t>equilibri</a:t>
            </a:r>
            <a:r>
              <a:rPr lang="en-US" sz="2800" dirty="0" smtClean="0"/>
              <a:t>*” =&gt; “Nash equilibria” / “Nash equilibrium”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240441515"/>
      </p:ext>
    </p:extLst>
  </p:cSld>
  <p:clrMapOvr>
    <a:masterClrMapping/>
  </p:clrMapOvr>
  <p:transition spd="slow" advTm="14534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662282"/>
              </p:ext>
            </p:extLst>
          </p:nvPr>
        </p:nvGraphicFramePr>
        <p:xfrm>
          <a:off x="1083827" y="1340768"/>
          <a:ext cx="9634861" cy="19331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56178"/>
                <a:gridCol w="3522505"/>
                <a:gridCol w="3056178"/>
              </a:tblGrid>
              <a:tr h="9532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AND</a:t>
                      </a:r>
                      <a:endParaRPr lang="nl-NL" sz="12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OR</a:t>
                      </a:r>
                      <a:endParaRPr lang="nl-NL" sz="12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NOT</a:t>
                      </a:r>
                      <a:endParaRPr lang="nl-NL" sz="12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979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200" dirty="0"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Palatino Linotype"/>
                          <a:ea typeface="Times New Roman"/>
                          <a:cs typeface="Times New Roman"/>
                        </a:rPr>
                        <a:t>  </a:t>
                      </a:r>
                      <a:endParaRPr lang="nl-NL" sz="1200" dirty="0"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200" dirty="0"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Search Strategy – Search Tools</a:t>
            </a:r>
            <a:endParaRPr lang="nl-NL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Couple your synonyms and concepts with </a:t>
            </a:r>
            <a:r>
              <a:rPr lang="en-US" sz="2800" dirty="0" err="1" smtClean="0"/>
              <a:t>booleans</a:t>
            </a:r>
            <a:r>
              <a:rPr lang="en-US" sz="2800" dirty="0" smtClean="0"/>
              <a:t>:</a:t>
            </a:r>
            <a:endParaRPr lang="nl-NL" sz="2800" dirty="0"/>
          </a:p>
        </p:txBody>
      </p:sp>
      <p:pic>
        <p:nvPicPr>
          <p:cNvPr id="6" name="Picture 16" descr="a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57"/>
          <a:stretch>
            <a:fillRect/>
          </a:stretch>
        </p:blipFill>
        <p:spPr bwMode="auto">
          <a:xfrm>
            <a:off x="1778695" y="1988838"/>
            <a:ext cx="150495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7" descr="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071" y="1988839"/>
            <a:ext cx="1476375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no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431" y="1988837"/>
            <a:ext cx="1495425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14599" y="3933056"/>
            <a:ext cx="7488832" cy="914400"/>
          </a:xfrm>
          <a:prstGeom prst="rect">
            <a:avLst/>
          </a:prstGeom>
          <a:noFill/>
        </p:spPr>
        <p:txBody>
          <a:bodyPr wrap="none" lIns="108000" tIns="108000" rIns="108000" bIns="108000" rtlCol="0">
            <a:noAutofit/>
          </a:bodyPr>
          <a:lstStyle/>
          <a:p>
            <a:endParaRPr lang="nl-NL" noProof="0" dirty="0" err="1" smtClean="0">
              <a:solidFill>
                <a:schemeClr val="bg2"/>
              </a:solidFill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7769089"/>
              </p:ext>
            </p:extLst>
          </p:nvPr>
        </p:nvGraphicFramePr>
        <p:xfrm>
          <a:off x="1922711" y="3559304"/>
          <a:ext cx="7632848" cy="1661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/>
                <a:gridCol w="3816424"/>
              </a:tblGrid>
              <a:tr h="432048">
                <a:tc>
                  <a:txBody>
                    <a:bodyPr/>
                    <a:lstStyle/>
                    <a:p>
                      <a:r>
                        <a:rPr lang="en-US" dirty="0" smtClean="0"/>
                        <a:t>Concept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Synonym 1</a:t>
                      </a:r>
                      <a:endParaRPr lang="nl-NL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US" dirty="0" smtClean="0"/>
                        <a:t>Nash equilibria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US" dirty="0" smtClean="0"/>
                        <a:t>Profit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Discount</a:t>
                      </a:r>
                      <a:endParaRPr lang="nl-NL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n-US" dirty="0" smtClean="0"/>
                        <a:t>Supermarket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Retail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914599" y="4005064"/>
            <a:ext cx="10081120" cy="2714600"/>
            <a:chOff x="914599" y="4005064"/>
            <a:chExt cx="10081120" cy="2714600"/>
          </a:xfrm>
        </p:grpSpPr>
        <p:sp>
          <p:nvSpPr>
            <p:cNvPr id="16" name="Right Arrow 15"/>
            <p:cNvSpPr/>
            <p:nvPr/>
          </p:nvSpPr>
          <p:spPr>
            <a:xfrm>
              <a:off x="2282751" y="4149080"/>
              <a:ext cx="5328592" cy="241176"/>
            </a:xfrm>
            <a:prstGeom prst="rightArrow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" name="Down Arrow 16"/>
            <p:cNvSpPr/>
            <p:nvPr/>
          </p:nvSpPr>
          <p:spPr>
            <a:xfrm>
              <a:off x="5299782" y="4005064"/>
              <a:ext cx="288032" cy="1152128"/>
            </a:xfrm>
            <a:prstGeom prst="downArrow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14599" y="5805264"/>
              <a:ext cx="10081120" cy="914400"/>
            </a:xfrm>
            <a:prstGeom prst="rect">
              <a:avLst/>
            </a:prstGeom>
            <a:noFill/>
          </p:spPr>
          <p:txBody>
            <a:bodyPr wrap="none" lIns="108000" tIns="108000" rIns="108000" bIns="108000" rtlCol="0">
              <a:noAutofit/>
            </a:bodyPr>
            <a:lstStyle/>
            <a:p>
              <a:r>
                <a:rPr lang="en-US" noProof="0" dirty="0" smtClean="0">
                  <a:solidFill>
                    <a:schemeClr val="bg2"/>
                  </a:solidFill>
                </a:rPr>
                <a:t>“Nash </a:t>
              </a:r>
              <a:r>
                <a:rPr lang="en-US" noProof="0" dirty="0" err="1" smtClean="0">
                  <a:solidFill>
                    <a:schemeClr val="bg2"/>
                  </a:solidFill>
                </a:rPr>
                <a:t>equilibri</a:t>
              </a:r>
              <a:r>
                <a:rPr lang="en-US" noProof="0" dirty="0" smtClean="0">
                  <a:solidFill>
                    <a:schemeClr val="bg2"/>
                  </a:solidFill>
                </a:rPr>
                <a:t>*” AND (profit OR discount) AND (supermarket OR </a:t>
              </a:r>
              <a:r>
                <a:rPr lang="en-US" dirty="0" smtClean="0">
                  <a:solidFill>
                    <a:schemeClr val="bg2"/>
                  </a:solidFill>
                </a:rPr>
                <a:t>retail)</a:t>
              </a:r>
              <a:r>
                <a:rPr lang="en-US" dirty="0">
                  <a:solidFill>
                    <a:schemeClr val="bg2"/>
                  </a:solidFill>
                </a:rPr>
                <a:t/>
              </a:r>
              <a:br>
                <a:rPr lang="en-US" dirty="0">
                  <a:solidFill>
                    <a:schemeClr val="bg2"/>
                  </a:solidFill>
                </a:rPr>
              </a:br>
              <a:r>
                <a:rPr lang="en-US" dirty="0">
                  <a:solidFill>
                    <a:schemeClr val="bg2"/>
                  </a:solidFill>
                </a:rPr>
                <a:t>“Nash </a:t>
              </a:r>
              <a:r>
                <a:rPr lang="en-US" dirty="0" err="1">
                  <a:solidFill>
                    <a:schemeClr val="bg2"/>
                  </a:solidFill>
                </a:rPr>
                <a:t>equilibri</a:t>
              </a:r>
              <a:r>
                <a:rPr lang="en-US" dirty="0">
                  <a:solidFill>
                    <a:schemeClr val="bg2"/>
                  </a:solidFill>
                </a:rPr>
                <a:t>*” </a:t>
              </a:r>
              <a:r>
                <a:rPr lang="en-US" dirty="0" smtClean="0">
                  <a:solidFill>
                    <a:schemeClr val="bg2"/>
                  </a:solidFill>
                </a:rPr>
                <a:t>&amp; (</a:t>
              </a:r>
              <a:r>
                <a:rPr lang="en-US" dirty="0">
                  <a:solidFill>
                    <a:schemeClr val="bg2"/>
                  </a:solidFill>
                </a:rPr>
                <a:t>profit </a:t>
              </a:r>
              <a:r>
                <a:rPr lang="en-US" dirty="0" smtClean="0">
                  <a:solidFill>
                    <a:schemeClr val="bg2"/>
                  </a:solidFill>
                </a:rPr>
                <a:t>| discount) &amp; (</a:t>
              </a:r>
              <a:r>
                <a:rPr lang="en-US" dirty="0">
                  <a:solidFill>
                    <a:schemeClr val="bg2"/>
                  </a:solidFill>
                </a:rPr>
                <a:t>supermarket </a:t>
              </a:r>
              <a:r>
                <a:rPr lang="en-US" dirty="0" smtClean="0">
                  <a:solidFill>
                    <a:schemeClr val="bg2"/>
                  </a:solidFill>
                </a:rPr>
                <a:t>| retail)</a:t>
              </a:r>
              <a:endParaRPr lang="nl-NL" dirty="0">
                <a:solidFill>
                  <a:schemeClr val="bg2"/>
                </a:solidFill>
              </a:endParaRPr>
            </a:p>
            <a:p>
              <a:endParaRPr lang="nl-NL" noProof="0" dirty="0" err="1" smtClean="0">
                <a:solidFill>
                  <a:schemeClr val="bg2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946231" y="4005064"/>
              <a:ext cx="914400" cy="914400"/>
            </a:xfrm>
            <a:prstGeom prst="rect">
              <a:avLst/>
            </a:prstGeom>
            <a:noFill/>
          </p:spPr>
          <p:txBody>
            <a:bodyPr wrap="none" lIns="108000" tIns="108000" rIns="108000" bIns="108000" rtlCol="0">
              <a:noAutofit/>
            </a:bodyPr>
            <a:lstStyle/>
            <a:p>
              <a:r>
                <a:rPr lang="en-US" noProof="0" dirty="0" smtClean="0">
                  <a:solidFill>
                    <a:schemeClr val="bg2"/>
                  </a:solidFill>
                </a:rPr>
                <a:t>OR</a:t>
              </a:r>
              <a:endParaRPr lang="nl-NL" noProof="0" dirty="0" err="1" smtClean="0">
                <a:solidFill>
                  <a:schemeClr val="bg2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842582" y="5348064"/>
              <a:ext cx="914400" cy="914400"/>
            </a:xfrm>
            <a:prstGeom prst="rect">
              <a:avLst/>
            </a:prstGeom>
            <a:noFill/>
          </p:spPr>
          <p:txBody>
            <a:bodyPr wrap="none" lIns="108000" tIns="108000" rIns="108000" bIns="108000" rtlCol="0">
              <a:noAutofit/>
            </a:bodyPr>
            <a:lstStyle/>
            <a:p>
              <a:r>
                <a:rPr lang="en-US" noProof="0" dirty="0" smtClean="0">
                  <a:solidFill>
                    <a:schemeClr val="bg2"/>
                  </a:solidFill>
                </a:rPr>
                <a:t>AND / NOT</a:t>
              </a:r>
              <a:endParaRPr lang="nl-NL" noProof="0" dirty="0" err="1" smtClean="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8051502"/>
      </p:ext>
    </p:extLst>
  </p:cSld>
  <p:clrMapOvr>
    <a:masterClrMapping/>
  </p:clrMapOvr>
  <p:transition spd="slow" advTm="43031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nl-NL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4663" y="1252836"/>
            <a:ext cx="5262464" cy="4795836"/>
          </a:xfrm>
        </p:spPr>
        <p:txBody>
          <a:bodyPr wrap="square"/>
          <a:lstStyle/>
          <a:p>
            <a:pPr marL="0" indent="0">
              <a:buNone/>
            </a:pPr>
            <a:r>
              <a:rPr lang="en-US" dirty="0" smtClean="0"/>
              <a:t>If Google knew everything, would I still need Web of Science and other databases?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342900" indent="-342900">
              <a:buFontTx/>
              <a:buChar char="-"/>
            </a:pPr>
            <a:r>
              <a:rPr lang="en-US" dirty="0" smtClean="0"/>
              <a:t>Yes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No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079" y="849533"/>
            <a:ext cx="651510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9050522"/>
      </p:ext>
    </p:extLst>
  </p:cSld>
  <p:clrMapOvr>
    <a:masterClrMapping/>
  </p:clrMapOvr>
  <p:transition spd="slow" advTm="72616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Search – </a:t>
            </a:r>
            <a:r>
              <a:rPr lang="en-US" dirty="0" err="1" smtClean="0"/>
              <a:t>Zentralblatt</a:t>
            </a:r>
            <a:r>
              <a:rPr lang="en-US" dirty="0" smtClean="0"/>
              <a:t> MATH</a:t>
            </a:r>
            <a:endParaRPr lang="nl-NL" dirty="0"/>
          </a:p>
        </p:txBody>
      </p:sp>
      <p:sp>
        <p:nvSpPr>
          <p:cNvPr id="7" name="Vertical Text Placeholder 1"/>
          <p:cNvSpPr>
            <a:spLocks noGrp="1"/>
          </p:cNvSpPr>
          <p:nvPr>
            <p:ph type="body" orient="vert" idx="1"/>
          </p:nvPr>
        </p:nvSpPr>
        <p:spPr>
          <a:xfrm>
            <a:off x="404663" y="1252836"/>
            <a:ext cx="6846640" cy="479583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Citation Database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3 million+ references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Reviews (from </a:t>
            </a:r>
            <a:r>
              <a:rPr lang="en-US" sz="2800" dirty="0" err="1" smtClean="0"/>
              <a:t>Zentrallblatt</a:t>
            </a:r>
            <a:r>
              <a:rPr lang="en-US" sz="2800" dirty="0" smtClean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European – oldest database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Filter </a:t>
            </a:r>
            <a:r>
              <a:rPr lang="en-US" sz="2800" dirty="0" smtClean="0"/>
              <a:t>on</a:t>
            </a:r>
            <a:endParaRPr lang="en-US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 smtClean="0"/>
              <a:t>MSC</a:t>
            </a:r>
            <a:endParaRPr lang="en-US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Publication </a:t>
            </a:r>
            <a:r>
              <a:rPr lang="en-US" sz="2800" dirty="0" smtClean="0"/>
              <a:t>type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 smtClean="0"/>
              <a:t>Author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 smtClean="0"/>
              <a:t>Formula!</a:t>
            </a:r>
            <a:endParaRPr lang="en-US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364" y="1171196"/>
            <a:ext cx="6340459" cy="45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675353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Search – </a:t>
            </a:r>
            <a:r>
              <a:rPr lang="en-US" dirty="0" err="1" smtClean="0"/>
              <a:t>Zentralblatt</a:t>
            </a:r>
            <a:r>
              <a:rPr lang="en-US" dirty="0" smtClean="0"/>
              <a:t> MATH</a:t>
            </a:r>
            <a:endParaRPr lang="nl-NL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280776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4: Evaluating information</a:t>
            </a:r>
            <a:endParaRPr lang="nl-NL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Read the abstracts and titles of the first pages</a:t>
            </a:r>
          </a:p>
          <a:p>
            <a:r>
              <a:rPr lang="en-US" sz="2800" dirty="0" smtClean="0"/>
              <a:t>Relevance to research question</a:t>
            </a:r>
          </a:p>
          <a:p>
            <a:r>
              <a:rPr lang="en-US" sz="2800" dirty="0" smtClean="0"/>
              <a:t>Age of the article</a:t>
            </a:r>
          </a:p>
          <a:p>
            <a:r>
              <a:rPr lang="en-US" sz="2800" dirty="0" smtClean="0"/>
              <a:t>Is the journal peer-reviewed?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Not relevant, too few or too many?</a:t>
            </a:r>
          </a:p>
          <a:p>
            <a:pPr marL="0" indent="0">
              <a:buNone/>
            </a:pPr>
            <a:r>
              <a:rPr lang="en-US" sz="2800" dirty="0" smtClean="0"/>
              <a:t>Adjust your search!</a:t>
            </a:r>
          </a:p>
          <a:p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783983361"/>
      </p:ext>
    </p:extLst>
  </p:cSld>
  <p:clrMapOvr>
    <a:masterClrMapping/>
  </p:clrMapOvr>
  <p:transition spd="slow" advTm="55374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04662" y="404664"/>
            <a:ext cx="11389024" cy="432048"/>
          </a:xfrm>
        </p:spPr>
        <p:txBody>
          <a:bodyPr/>
          <a:lstStyle/>
          <a:p>
            <a:r>
              <a:rPr lang="en-US" dirty="0" smtClean="0"/>
              <a:t>Step 5: Using Information - </a:t>
            </a:r>
            <a:r>
              <a:rPr lang="en-US" dirty="0" err="1" smtClean="0"/>
              <a:t>fulltext</a:t>
            </a:r>
            <a:endParaRPr lang="nl-NL" dirty="0"/>
          </a:p>
        </p:txBody>
      </p:sp>
      <p:sp>
        <p:nvSpPr>
          <p:cNvPr id="6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4663" y="1252836"/>
            <a:ext cx="6846640" cy="479583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Download the articles via SFX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Lookup the book in the </a:t>
            </a:r>
            <a:r>
              <a:rPr lang="en-US" dirty="0" smtClean="0">
                <a:hlinkClick r:id="rId2"/>
              </a:rPr>
              <a:t>Library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UBL has no access?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Search for the article on </a:t>
            </a:r>
            <a:r>
              <a:rPr lang="en-US" dirty="0" smtClean="0">
                <a:hlinkClick r:id="rId3"/>
              </a:rPr>
              <a:t>Google Scholar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Request from author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Request a book or article we don’t have: </a:t>
            </a:r>
            <a:br>
              <a:rPr lang="en-US" dirty="0" smtClean="0"/>
            </a:br>
            <a:r>
              <a:rPr lang="en-US" dirty="0" smtClean="0">
                <a:hlinkClick r:id="rId4"/>
              </a:rPr>
              <a:t>Inter Library Loan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Is a printed version available?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" r="2616"/>
          <a:stretch>
            <a:fillRect/>
          </a:stretch>
        </p:blipFill>
        <p:spPr bwMode="auto">
          <a:xfrm>
            <a:off x="7453634" y="1252538"/>
            <a:ext cx="4339905" cy="479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6708557"/>
      </p:ext>
    </p:extLst>
  </p:cSld>
  <p:clrMapOvr>
    <a:masterClrMapping/>
  </p:clrMapOvr>
  <p:transition spd="slow" advTm="35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5: Using Information - Problems</a:t>
            </a:r>
            <a:endParaRPr lang="nl-NL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SFX for books in </a:t>
            </a:r>
            <a:r>
              <a:rPr lang="en-US" dirty="0" err="1" smtClean="0"/>
              <a:t>MathSciNet</a:t>
            </a:r>
            <a:r>
              <a:rPr lang="en-US" dirty="0" smtClean="0"/>
              <a:t> and </a:t>
            </a:r>
            <a:r>
              <a:rPr lang="en-US" dirty="0" err="1" smtClean="0"/>
              <a:t>Zentralblatt</a:t>
            </a:r>
            <a:r>
              <a:rPr lang="en-US" dirty="0" smtClean="0"/>
              <a:t> MATH:</a:t>
            </a:r>
          </a:p>
          <a:p>
            <a:r>
              <a:rPr lang="en-US" dirty="0" smtClean="0"/>
              <a:t>Based on </a:t>
            </a:r>
            <a:r>
              <a:rPr lang="en-US" dirty="0" err="1" smtClean="0"/>
              <a:t>isbn</a:t>
            </a:r>
            <a:endParaRPr lang="en-US" dirty="0" smtClean="0"/>
          </a:p>
          <a:p>
            <a:r>
              <a:rPr lang="en-US" dirty="0" smtClean="0"/>
              <a:t>Try searching on title and author in catalogue</a:t>
            </a:r>
          </a:p>
          <a:p>
            <a:r>
              <a:rPr lang="en-US" dirty="0" smtClean="0"/>
              <a:t>Check Google Scholar / Google Books</a:t>
            </a:r>
          </a:p>
          <a:p>
            <a:r>
              <a:rPr lang="en-US" dirty="0" smtClean="0"/>
              <a:t>Try searching specific vendor database:</a:t>
            </a:r>
          </a:p>
          <a:p>
            <a:pPr lvl="1"/>
            <a:r>
              <a:rPr lang="en-US" dirty="0" smtClean="0"/>
              <a:t>ACM</a:t>
            </a:r>
          </a:p>
          <a:p>
            <a:pPr lvl="1"/>
            <a:r>
              <a:rPr lang="en-US" dirty="0" err="1" smtClean="0"/>
              <a:t>SpringerLink</a:t>
            </a:r>
            <a:endParaRPr lang="en-US" dirty="0" smtClean="0"/>
          </a:p>
          <a:p>
            <a:pPr lvl="1"/>
            <a:r>
              <a:rPr lang="en-US" dirty="0" smtClean="0"/>
              <a:t>SIAM</a:t>
            </a:r>
            <a:endParaRPr lang="nl-NL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75" y="1360837"/>
            <a:ext cx="5538955" cy="4136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63254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5: Using information – At home</a:t>
            </a:r>
            <a:endParaRPr lang="nl-NL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4662" y="1252836"/>
            <a:ext cx="4758409" cy="479583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Proxy access: sign in to </a:t>
            </a:r>
            <a:r>
              <a:rPr lang="en-US" sz="2400" dirty="0" smtClean="0">
                <a:hlinkClick r:id="rId2"/>
              </a:rPr>
              <a:t>http://catalogue.leidenuniv.nl</a:t>
            </a:r>
            <a:endParaRPr lang="en-US" sz="2400" dirty="0" smtClean="0"/>
          </a:p>
          <a:p>
            <a:r>
              <a:rPr lang="en-US" sz="2400" dirty="0" smtClean="0"/>
              <a:t>Bookmark UBL Get IT</a:t>
            </a:r>
          </a:p>
          <a:p>
            <a:r>
              <a:rPr lang="en-US" sz="2400" dirty="0" smtClean="0"/>
              <a:t>Google Scholar: </a:t>
            </a:r>
            <a:br>
              <a:rPr lang="en-US" sz="2400" dirty="0" smtClean="0"/>
            </a:br>
            <a:r>
              <a:rPr lang="en-US" sz="2400" dirty="0" smtClean="0"/>
              <a:t>Settings -&gt; Library Links -&gt; </a:t>
            </a:r>
            <a:r>
              <a:rPr lang="en-US" sz="2400" dirty="0" err="1" smtClean="0"/>
              <a:t>Universiteit</a:t>
            </a:r>
            <a:r>
              <a:rPr lang="en-US" sz="2400" dirty="0" smtClean="0"/>
              <a:t> Leiden</a:t>
            </a:r>
            <a:endParaRPr lang="nl-NL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079" y="1124744"/>
            <a:ext cx="6655335" cy="4625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100129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04662" y="404664"/>
            <a:ext cx="11389024" cy="432048"/>
          </a:xfrm>
        </p:spPr>
        <p:txBody>
          <a:bodyPr/>
          <a:lstStyle/>
          <a:p>
            <a:r>
              <a:rPr lang="en-US" dirty="0" smtClean="0"/>
              <a:t>Step 5: Using Information</a:t>
            </a:r>
            <a:endParaRPr lang="nl-NL" dirty="0"/>
          </a:p>
        </p:txBody>
      </p:sp>
      <p:sp>
        <p:nvSpPr>
          <p:cNvPr id="6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4663" y="1252836"/>
            <a:ext cx="6846640" cy="479583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When citing: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Between quotes for literal citation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Paraphrase – in your own words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Always attribute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Websites are no exception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Turnitin</a:t>
            </a:r>
            <a:r>
              <a:rPr lang="en-US" dirty="0" smtClean="0"/>
              <a:t> software checks for plagiarism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8" name="Picture 2" descr="C:\Users\jongrmde\Downloads\DSC_000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1" r="16374"/>
          <a:stretch/>
        </p:blipFill>
        <p:spPr bwMode="auto">
          <a:xfrm rot="5400000">
            <a:off x="6837315" y="1466724"/>
            <a:ext cx="536448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06687" y="4293096"/>
            <a:ext cx="2808312" cy="1656184"/>
          </a:xfrm>
          <a:prstGeom prst="rect">
            <a:avLst/>
          </a:prstGeom>
          <a:noFill/>
        </p:spPr>
        <p:txBody>
          <a:bodyPr wrap="none" lIns="108000" tIns="108000" rIns="108000" bIns="108000" rtlCol="0">
            <a:noAutofit/>
          </a:bodyPr>
          <a:lstStyle/>
          <a:p>
            <a:r>
              <a:rPr lang="en-US" sz="5400" noProof="0" dirty="0" smtClean="0">
                <a:solidFill>
                  <a:schemeClr val="bg2"/>
                </a:solidFill>
              </a:rPr>
              <a:t>Why?</a:t>
            </a:r>
            <a:endParaRPr lang="nl-NL" sz="5400" noProof="0" dirty="0" err="1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060682"/>
      </p:ext>
    </p:extLst>
  </p:cSld>
  <p:clrMapOvr>
    <a:masterClrMapping/>
  </p:clrMapOvr>
  <p:transition spd="slow" advTm="15"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your research</a:t>
            </a:r>
            <a:endParaRPr lang="nl-NL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4662" y="1252836"/>
            <a:ext cx="4390749" cy="4795836"/>
          </a:xfrm>
        </p:spPr>
        <p:txBody>
          <a:bodyPr/>
          <a:lstStyle/>
          <a:p>
            <a:r>
              <a:rPr lang="en-US" dirty="0" smtClean="0"/>
              <a:t>Papers can be retracted if you did not do a proper literature search and gave due credits!</a:t>
            </a:r>
          </a:p>
          <a:p>
            <a:r>
              <a:rPr lang="en-US" dirty="0" smtClean="0"/>
              <a:t>Google couldn’t find it is no excuse!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www.retractionwatch.com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411" y="1052736"/>
            <a:ext cx="7419975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62706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5: Using information - referencing</a:t>
            </a:r>
            <a:endParaRPr lang="nl-NL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Venkatesan</a:t>
            </a:r>
            <a:r>
              <a:rPr lang="nl-NL" dirty="0"/>
              <a:t> </a:t>
            </a:r>
            <a:r>
              <a:rPr lang="nl-NL" dirty="0" err="1"/>
              <a:t>Guruswami</a:t>
            </a:r>
            <a:r>
              <a:rPr lang="nl-NL" dirty="0"/>
              <a:t> et al. 2005. On </a:t>
            </a:r>
            <a:r>
              <a:rPr lang="nl-NL" dirty="0" err="1"/>
              <a:t>profit-maximizing</a:t>
            </a:r>
            <a:r>
              <a:rPr lang="nl-NL" dirty="0"/>
              <a:t> </a:t>
            </a:r>
            <a:r>
              <a:rPr lang="nl-NL" dirty="0" err="1"/>
              <a:t>envy</a:t>
            </a:r>
            <a:r>
              <a:rPr lang="nl-NL" dirty="0"/>
              <a:t>-free pricing. In </a:t>
            </a:r>
            <a:r>
              <a:rPr lang="nl-NL" i="1" dirty="0" err="1"/>
              <a:t>Proceedings</a:t>
            </a:r>
            <a:r>
              <a:rPr lang="nl-NL" i="1" dirty="0"/>
              <a:t> of </a:t>
            </a:r>
            <a:r>
              <a:rPr lang="nl-NL" i="1" dirty="0" err="1"/>
              <a:t>the</a:t>
            </a:r>
            <a:r>
              <a:rPr lang="nl-NL" i="1" dirty="0"/>
              <a:t> </a:t>
            </a:r>
            <a:r>
              <a:rPr lang="nl-NL" i="1" dirty="0" err="1"/>
              <a:t>sixteenth</a:t>
            </a:r>
            <a:r>
              <a:rPr lang="nl-NL" i="1" dirty="0"/>
              <a:t> </a:t>
            </a:r>
            <a:r>
              <a:rPr lang="nl-NL" i="1" dirty="0" err="1"/>
              <a:t>annual</a:t>
            </a:r>
            <a:r>
              <a:rPr lang="nl-NL" i="1" dirty="0"/>
              <a:t> ACM-SIAM symposium on discrete </a:t>
            </a:r>
            <a:r>
              <a:rPr lang="nl-NL" i="1" dirty="0" err="1"/>
              <a:t>algorithms</a:t>
            </a:r>
            <a:r>
              <a:rPr lang="nl-NL" i="1" dirty="0"/>
              <a:t>, SODA 2005, Vancouver, BC, Canada, </a:t>
            </a:r>
            <a:r>
              <a:rPr lang="nl-NL" i="1" dirty="0" err="1"/>
              <a:t>January</a:t>
            </a:r>
            <a:r>
              <a:rPr lang="nl-NL" i="1" dirty="0"/>
              <a:t> 23--25, 2005.</a:t>
            </a:r>
            <a:r>
              <a:rPr lang="nl-NL" dirty="0"/>
              <a:t> New York, NY: ACM Press, 1164–1173.</a:t>
            </a:r>
          </a:p>
          <a:p>
            <a:r>
              <a:rPr lang="en-US" dirty="0"/>
              <a:t>1. </a:t>
            </a:r>
            <a:r>
              <a:rPr lang="en-US" dirty="0" err="1"/>
              <a:t>Guruswami</a:t>
            </a:r>
            <a:r>
              <a:rPr lang="en-US" dirty="0"/>
              <a:t>, V. et al. in </a:t>
            </a:r>
            <a:r>
              <a:rPr lang="en-US" i="1" dirty="0"/>
              <a:t>Proceedings of the sixteenth annual ACM-SIAM symposium on discrete algorithms</a:t>
            </a:r>
            <a:r>
              <a:rPr lang="en-US" dirty="0"/>
              <a:t>, SODA 2005, Vancouver, BC, Canada, January 23--25, 2005. 1164–1173 (New York, NY: ACM Press, 2005</a:t>
            </a:r>
            <a:r>
              <a:rPr lang="en-US" dirty="0" smtClean="0"/>
              <a:t>).</a:t>
            </a:r>
          </a:p>
          <a:p>
            <a:r>
              <a:rPr lang="nl-NL" dirty="0"/>
              <a:t>1. 	</a:t>
            </a:r>
            <a:r>
              <a:rPr lang="nl-NL" dirty="0" err="1"/>
              <a:t>Guruswami</a:t>
            </a:r>
            <a:r>
              <a:rPr lang="nl-NL" dirty="0"/>
              <a:t>, V., </a:t>
            </a:r>
            <a:r>
              <a:rPr lang="nl-NL" dirty="0" err="1"/>
              <a:t>McSherry</a:t>
            </a:r>
            <a:r>
              <a:rPr lang="nl-NL" dirty="0"/>
              <a:t>, F., Kempe, D., </a:t>
            </a:r>
            <a:r>
              <a:rPr lang="nl-NL" dirty="0" err="1"/>
              <a:t>Kenyon</a:t>
            </a:r>
            <a:r>
              <a:rPr lang="nl-NL" dirty="0"/>
              <a:t>, C., Hartline, J.D., </a:t>
            </a:r>
            <a:r>
              <a:rPr lang="nl-NL" dirty="0" err="1"/>
              <a:t>Karlin</a:t>
            </a:r>
            <a:r>
              <a:rPr lang="nl-NL" dirty="0"/>
              <a:t>, A.R., Kempe, D., </a:t>
            </a:r>
            <a:r>
              <a:rPr lang="nl-NL" dirty="0" err="1"/>
              <a:t>Kenyon</a:t>
            </a:r>
            <a:r>
              <a:rPr lang="nl-NL" dirty="0"/>
              <a:t>, C., </a:t>
            </a:r>
            <a:r>
              <a:rPr lang="nl-NL" dirty="0" err="1"/>
              <a:t>McSherry</a:t>
            </a:r>
            <a:r>
              <a:rPr lang="nl-NL" dirty="0"/>
              <a:t>, F.: On </a:t>
            </a:r>
            <a:r>
              <a:rPr lang="nl-NL" dirty="0" err="1"/>
              <a:t>profit-maximizing</a:t>
            </a:r>
            <a:r>
              <a:rPr lang="nl-NL" dirty="0"/>
              <a:t> </a:t>
            </a:r>
            <a:r>
              <a:rPr lang="nl-NL" dirty="0" err="1"/>
              <a:t>envy</a:t>
            </a:r>
            <a:r>
              <a:rPr lang="nl-NL" dirty="0"/>
              <a:t>-free pricing. In: </a:t>
            </a:r>
            <a:r>
              <a:rPr lang="nl-NL" dirty="0" err="1"/>
              <a:t>Proceedings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sixteenth</a:t>
            </a:r>
            <a:r>
              <a:rPr lang="nl-NL" dirty="0"/>
              <a:t> </a:t>
            </a:r>
            <a:r>
              <a:rPr lang="nl-NL" dirty="0" err="1"/>
              <a:t>annual</a:t>
            </a:r>
            <a:r>
              <a:rPr lang="nl-NL" dirty="0"/>
              <a:t> ACM-SIAM symposium on discrete </a:t>
            </a:r>
            <a:r>
              <a:rPr lang="nl-NL" dirty="0" err="1"/>
              <a:t>algorithms</a:t>
            </a:r>
            <a:r>
              <a:rPr lang="nl-NL" dirty="0"/>
              <a:t>, SODA 2005, Vancouver, BC, Canada, </a:t>
            </a:r>
            <a:r>
              <a:rPr lang="nl-NL" dirty="0" err="1"/>
              <a:t>January</a:t>
            </a:r>
            <a:r>
              <a:rPr lang="nl-NL" dirty="0"/>
              <a:t> 23--25, 2005. pp. 1164–1173. New York, NY: ACM Press (2005).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13481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04662" y="404664"/>
            <a:ext cx="11389024" cy="432048"/>
          </a:xfrm>
        </p:spPr>
        <p:txBody>
          <a:bodyPr/>
          <a:lstStyle/>
          <a:p>
            <a:r>
              <a:rPr lang="en-US" dirty="0" smtClean="0"/>
              <a:t>Step 5: Using Information - Referencing</a:t>
            </a:r>
            <a:endParaRPr lang="nl-NL" dirty="0"/>
          </a:p>
        </p:txBody>
      </p:sp>
      <p:sp>
        <p:nvSpPr>
          <p:cNvPr id="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4663" y="1844824"/>
            <a:ext cx="6846640" cy="42038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Reference Management: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Keep track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Annotate legibly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Insert citations in correct </a:t>
            </a:r>
            <a:br>
              <a:rPr lang="en-US" dirty="0" smtClean="0"/>
            </a:br>
            <a:r>
              <a:rPr lang="en-US" dirty="0" smtClean="0"/>
              <a:t>format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Share literature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Managers: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EndNote, </a:t>
            </a:r>
            <a:r>
              <a:rPr lang="en-US" dirty="0" err="1" smtClean="0">
                <a:hlinkClick r:id="rId2"/>
              </a:rPr>
              <a:t>Mendeley</a:t>
            </a:r>
            <a:r>
              <a:rPr lang="en-US" dirty="0" smtClean="0"/>
              <a:t>, </a:t>
            </a:r>
            <a:r>
              <a:rPr lang="en-US" dirty="0" err="1" smtClean="0"/>
              <a:t>Zotero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Do the </a:t>
            </a:r>
            <a:r>
              <a:rPr lang="en-US" dirty="0" smtClean="0">
                <a:hlinkClick r:id="rId3"/>
              </a:rPr>
              <a:t>tutorial</a:t>
            </a:r>
            <a:r>
              <a:rPr lang="en-US" dirty="0" smtClean="0"/>
              <a:t> on citing</a:t>
            </a:r>
            <a:endParaRPr lang="nl-N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689" y="1844824"/>
            <a:ext cx="7296820" cy="4406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1796597"/>
      </p:ext>
    </p:extLst>
  </p:cSld>
  <p:clrMapOvr>
    <a:masterClrMapping/>
  </p:clrMapOvr>
  <p:transition spd="slow" advTm="283834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nl-NL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4664" y="1252836"/>
            <a:ext cx="6486599" cy="4840460"/>
          </a:xfrm>
        </p:spPr>
        <p:txBody>
          <a:bodyPr wrap="square"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book or article I need is not in the library. Can I still get it legally?</a:t>
            </a:r>
          </a:p>
          <a:p>
            <a:pPr marL="0" indent="0">
              <a:buNone/>
            </a:pPr>
            <a:endParaRPr lang="en-US" dirty="0"/>
          </a:p>
          <a:p>
            <a:pPr marL="342900" indent="-342900">
              <a:buFontTx/>
              <a:buChar char="-"/>
            </a:pPr>
            <a:r>
              <a:rPr lang="en-US" dirty="0" smtClean="0"/>
              <a:t>Yes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No</a:t>
            </a:r>
            <a:endParaRPr lang="nl-NL" dirty="0"/>
          </a:p>
        </p:txBody>
      </p:sp>
      <p:pic>
        <p:nvPicPr>
          <p:cNvPr id="1026" name="Picture 2" descr="C:\Users\jongrmde\AppData\Local\Temp\7zE6B8F.tmp\118_833503-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271" y="1844824"/>
            <a:ext cx="4876800" cy="251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rot="16200000">
            <a:off x="8913594" y="4771301"/>
            <a:ext cx="6099175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000" dirty="0"/>
              <a:t>Tina Chambers/ Dorling Kindersley / Universal Images Group</a:t>
            </a:r>
            <a:endParaRPr lang="nl-NL" sz="1000" dirty="0"/>
          </a:p>
        </p:txBody>
      </p:sp>
    </p:spTree>
    <p:extLst>
      <p:ext uri="{BB962C8B-B14F-4D97-AF65-F5344CB8AC3E}">
        <p14:creationId xmlns:p14="http://schemas.microsoft.com/office/powerpoint/2010/main" val="3858378616"/>
      </p:ext>
    </p:extLst>
  </p:cSld>
  <p:clrMapOvr>
    <a:masterClrMapping/>
  </p:clrMapOvr>
  <p:transition spd="slow" advTm="64394"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Assignments</a:t>
            </a:r>
            <a:endParaRPr lang="nl-NL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Do the exercises provided. The subject librarian will send the answers, some tips and tricks on March 2.</a:t>
            </a:r>
          </a:p>
          <a:p>
            <a:r>
              <a:rPr lang="en-US" sz="2400" dirty="0" smtClean="0"/>
              <a:t>Hand in the evaluation form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319995586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490663" y="1052736"/>
            <a:ext cx="10225136" cy="2376264"/>
          </a:xfrm>
        </p:spPr>
        <p:txBody>
          <a:bodyPr/>
          <a:lstStyle/>
          <a:p>
            <a:r>
              <a:rPr lang="nl-NL" dirty="0" err="1" smtClean="0"/>
              <a:t>Questions</a:t>
            </a:r>
            <a:r>
              <a:rPr lang="nl-NL" dirty="0" smtClean="0"/>
              <a:t>?</a:t>
            </a:r>
            <a:br>
              <a:rPr lang="nl-NL" dirty="0" smtClean="0"/>
            </a:br>
            <a:r>
              <a:rPr lang="nl-NL" sz="3600" dirty="0" smtClean="0"/>
              <a:t>R.m.de.jong@library.leidenuniv.nl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274602991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  <p:bldLst>
      <p:bldP spid="6" grpId="0" build="p">
        <p:tmplLst>
          <p:tmpl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MCQ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100" y="1362075"/>
            <a:ext cx="577215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011000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nl-NL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peer-reviewed article is always right?</a:t>
            </a:r>
          </a:p>
          <a:p>
            <a:pPr marL="0" indent="0">
              <a:buNone/>
            </a:pPr>
            <a:endParaRPr lang="en-US" dirty="0"/>
          </a:p>
          <a:p>
            <a:pPr marL="342900" indent="-342900">
              <a:buFontTx/>
              <a:buChar char="-"/>
            </a:pPr>
            <a:r>
              <a:rPr lang="en-US" dirty="0" smtClean="0"/>
              <a:t>Yes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No</a:t>
            </a:r>
            <a:endParaRPr lang="nl-N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135" y="1052736"/>
            <a:ext cx="6072429" cy="47528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796899" y="1196752"/>
            <a:ext cx="401451" cy="2232385"/>
          </a:xfrm>
          <a:prstGeom prst="rect">
            <a:avLst/>
          </a:prstGeom>
          <a:noFill/>
        </p:spPr>
        <p:txBody>
          <a:bodyPr vert="vert270" wrap="none" lIns="108000" tIns="108000" rIns="108000" bIns="108000" rtlCol="0">
            <a:noAutofit/>
          </a:bodyPr>
          <a:lstStyle/>
          <a:p>
            <a:r>
              <a:rPr lang="en-US" sz="1000" noProof="0" dirty="0" smtClean="0">
                <a:solidFill>
                  <a:schemeClr val="bg2"/>
                </a:solidFill>
              </a:rPr>
              <a:t>Illustration: lab-initio.com/</a:t>
            </a:r>
            <a:r>
              <a:rPr lang="en-US" sz="1000" noProof="0" dirty="0" err="1" smtClean="0">
                <a:solidFill>
                  <a:schemeClr val="bg2"/>
                </a:solidFill>
              </a:rPr>
              <a:t>n.d.</a:t>
            </a:r>
            <a:r>
              <a:rPr lang="en-US" sz="1000" noProof="0" dirty="0" smtClean="0">
                <a:solidFill>
                  <a:schemeClr val="bg2"/>
                </a:solidFill>
              </a:rPr>
              <a:t> </a:t>
            </a:r>
            <a:r>
              <a:rPr lang="en-US" sz="1000" noProof="0" dirty="0" err="1" smtClean="0">
                <a:solidFill>
                  <a:schemeClr val="bg2"/>
                </a:solidFill>
              </a:rPr>
              <a:t>kim</a:t>
            </a:r>
            <a:endParaRPr lang="nl-NL" sz="1000" noProof="0" dirty="0" err="1" smtClean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066727" y="2312944"/>
                <a:ext cx="5328592" cy="38523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wrap="square" lIns="108000" tIns="108000" rIns="108000" bIns="108000" rtlCol="0">
                <a:noAutofit/>
              </a:bodyPr>
              <a:lstStyle/>
              <a:p>
                <a:pPr/>
                <a:r>
                  <a:rPr lang="en-US" noProof="0" dirty="0" smtClean="0">
                    <a:solidFill>
                      <a:schemeClr val="bg2"/>
                    </a:solidFill>
                  </a:rPr>
                  <a:t>Honest errors. Fermat thought the solutions of :</a:t>
                </a:r>
                <a:br>
                  <a:rPr lang="en-US" noProof="0" dirty="0" smtClean="0">
                    <a:solidFill>
                      <a:schemeClr val="bg2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l-NL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nl-NL" i="1">
                              <a:latin typeface="Cambria Math"/>
                            </a:rPr>
                            <m:t>2</m:t>
                          </m:r>
                        </m:e>
                        <m:sup>
                          <m:sSup>
                            <m:sSupPr>
                              <m:ctrlPr>
                                <a:rPr lang="nl-NL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nl-NL" i="1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l-NL" i="1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sup>
                      </m:sSup>
                      <m:r>
                        <a:rPr lang="nl-NL" i="1">
                          <a:latin typeface="Cambria Math"/>
                        </a:rPr>
                        <m:t>+1</m:t>
                      </m:r>
                    </m:oMath>
                  </m:oMathPara>
                </a14:m>
                <a:endParaRPr lang="nl-NL" dirty="0"/>
              </a:p>
              <a:p>
                <a:r>
                  <a:rPr lang="en-US" noProof="0" dirty="0" smtClean="0">
                    <a:solidFill>
                      <a:schemeClr val="bg2"/>
                    </a:solidFill>
                  </a:rPr>
                  <a:t>are all prime numbers.</a:t>
                </a:r>
              </a:p>
              <a:p>
                <a:endParaRPr lang="en-US" dirty="0">
                  <a:solidFill>
                    <a:schemeClr val="bg2"/>
                  </a:solidFill>
                </a:endParaRPr>
              </a:p>
              <a:p>
                <a:r>
                  <a:rPr lang="en-US" noProof="0" dirty="0" smtClean="0">
                    <a:solidFill>
                      <a:schemeClr val="bg2"/>
                    </a:solidFill>
                  </a:rPr>
                  <a:t>Euler showed this </a:t>
                </a:r>
                <a:r>
                  <a:rPr lang="en-US" dirty="0" smtClean="0">
                    <a:solidFill>
                      <a:schemeClr val="bg2"/>
                    </a:solidFill>
                  </a:rPr>
                  <a:t>as incorrect: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nl-NL" i="1"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nl-NL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nl-NL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nl-NL" i="1">
                              <a:latin typeface="Cambria Math"/>
                            </a:rPr>
                            <m:t>2</m:t>
                          </m:r>
                        </m:e>
                        <m:sup>
                          <m:sSup>
                            <m:sSupPr>
                              <m:ctrlPr>
                                <a:rPr lang="nl-NL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nl-NL" i="1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l-NL" i="1">
                                  <a:latin typeface="Cambria Math"/>
                                </a:rPr>
                                <m:t>5</m:t>
                              </m:r>
                            </m:sup>
                          </m:sSup>
                        </m:sup>
                      </m:sSup>
                      <m:r>
                        <a:rPr lang="nl-NL" i="1">
                          <a:latin typeface="Cambria Math"/>
                        </a:rPr>
                        <m:t>+1=4294967297=641×6700417</m:t>
                      </m:r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</a:endParaRPr>
              </a:p>
              <a:p>
                <a:endParaRPr lang="nl-NL" noProof="0" dirty="0" err="1" smtClean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727" y="2312944"/>
                <a:ext cx="5328592" cy="3852360"/>
              </a:xfrm>
              <a:prstGeom prst="rect">
                <a:avLst/>
              </a:prstGeom>
              <a:blipFill rotWithShape="1">
                <a:blip r:embed="rId5"/>
                <a:stretch>
                  <a:fillRect l="-571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118293715"/>
      </p:ext>
    </p:extLst>
  </p:cSld>
  <p:clrMapOvr>
    <a:masterClrMapping/>
  </p:clrMapOvr>
  <p:transition spd="slow" advTm="53749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nl-NL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4663" y="1252836"/>
            <a:ext cx="4686400" cy="4795836"/>
          </a:xfrm>
        </p:spPr>
        <p:txBody>
          <a:bodyPr wrap="square"/>
          <a:lstStyle/>
          <a:p>
            <a:pPr marL="0" indent="0">
              <a:buNone/>
            </a:pPr>
            <a:r>
              <a:rPr lang="en-US" dirty="0" smtClean="0"/>
              <a:t>I can be the next Walter White if I just know how to search?</a:t>
            </a:r>
          </a:p>
          <a:p>
            <a:pPr marL="0" indent="0">
              <a:buNone/>
            </a:pPr>
            <a:endParaRPr lang="en-US" dirty="0"/>
          </a:p>
          <a:p>
            <a:pPr marL="342900" indent="-342900">
              <a:buFontTx/>
              <a:buChar char="-"/>
            </a:pPr>
            <a:r>
              <a:rPr lang="en-US" dirty="0" smtClean="0"/>
              <a:t>Yes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No</a:t>
            </a:r>
            <a:endParaRPr lang="nl-N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078" y="476672"/>
            <a:ext cx="6963271" cy="557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57247"/>
      </p:ext>
    </p:extLst>
  </p:cSld>
  <p:clrMapOvr>
    <a:masterClrMapping/>
  </p:clrMapOvr>
  <p:transition spd="slow" advTm="13190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Program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endParaRPr lang="nl-NL" dirty="0" smtClean="0"/>
          </a:p>
          <a:p>
            <a:r>
              <a:rPr lang="nl-NL" dirty="0" err="1" smtClean="0"/>
              <a:t>Scholarly</a:t>
            </a:r>
            <a:r>
              <a:rPr lang="nl-NL" dirty="0" smtClean="0"/>
              <a:t> </a:t>
            </a:r>
            <a:r>
              <a:rPr lang="nl-NL" dirty="0" err="1" smtClean="0"/>
              <a:t>communication</a:t>
            </a:r>
            <a:endParaRPr lang="nl-NL" dirty="0" smtClean="0"/>
          </a:p>
          <a:p>
            <a:r>
              <a:rPr lang="en-US" dirty="0" smtClean="0"/>
              <a:t>Searching information in 5 steps</a:t>
            </a:r>
            <a:endParaRPr lang="nl-NL" dirty="0" smtClean="0"/>
          </a:p>
          <a:p>
            <a:r>
              <a:rPr lang="nl-NL" dirty="0" err="1" smtClean="0"/>
              <a:t>Referencing</a:t>
            </a:r>
            <a:endParaRPr lang="nl-NL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1" name="Tijdelijke aanduiding voor afbeelding 10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458" y="1252538"/>
            <a:ext cx="7273888" cy="4795837"/>
          </a:xfrm>
        </p:spPr>
      </p:pic>
    </p:spTree>
    <p:extLst>
      <p:ext uri="{BB962C8B-B14F-4D97-AF65-F5344CB8AC3E}">
        <p14:creationId xmlns:p14="http://schemas.microsoft.com/office/powerpoint/2010/main" val="1662105023"/>
      </p:ext>
    </p:extLst>
  </p:cSld>
  <p:clrMapOvr>
    <a:masterClrMapping/>
  </p:clrMapOvr>
  <p:transition spd="slow" advTm="11727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azerhorse.org/wp-content/uploads/2014/06/Creationism-Text-Book-vegetarian-Dinosaurs-with-adam-and-eve-ken-h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063" y="904150"/>
            <a:ext cx="6401502" cy="441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&amp; communication</a:t>
            </a:r>
            <a:endParaRPr lang="nl-NL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400" dirty="0" smtClean="0"/>
              <a:t>Non-scientific</a:t>
            </a:r>
          </a:p>
          <a:p>
            <a:r>
              <a:rPr lang="en-US" sz="2400" dirty="0" smtClean="0"/>
              <a:t>Magazines: popular/trade (Plus Magazine, Mathematics Magazine)</a:t>
            </a:r>
          </a:p>
          <a:p>
            <a:r>
              <a:rPr lang="en-US" sz="2400" dirty="0" smtClean="0"/>
              <a:t>Websites</a:t>
            </a:r>
          </a:p>
          <a:p>
            <a:r>
              <a:rPr lang="en-US" sz="2400" dirty="0" smtClean="0"/>
              <a:t>Encyclopedia</a:t>
            </a:r>
          </a:p>
          <a:p>
            <a:r>
              <a:rPr lang="en-US" sz="2400" dirty="0" smtClean="0"/>
              <a:t>Books</a:t>
            </a:r>
            <a:endParaRPr lang="nl-NL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Scientific</a:t>
            </a:r>
          </a:p>
          <a:p>
            <a:r>
              <a:rPr lang="en-US" sz="2400" dirty="0" smtClean="0"/>
              <a:t>Conference proceedings</a:t>
            </a:r>
          </a:p>
          <a:p>
            <a:r>
              <a:rPr lang="en-US" sz="2400" dirty="0" smtClean="0"/>
              <a:t>Journal articles (peer-reviewed)</a:t>
            </a:r>
          </a:p>
          <a:p>
            <a:r>
              <a:rPr lang="en-US" sz="2400" dirty="0" smtClean="0"/>
              <a:t>Books</a:t>
            </a:r>
          </a:p>
          <a:p>
            <a:r>
              <a:rPr lang="en-US" sz="2400" dirty="0" smtClean="0"/>
              <a:t>Datasets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Wikipedia?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77782" y="5636800"/>
            <a:ext cx="6840760" cy="628176"/>
          </a:xfrm>
          <a:prstGeom prst="rect">
            <a:avLst/>
          </a:prstGeom>
          <a:noFill/>
        </p:spPr>
        <p:txBody>
          <a:bodyPr wrap="square" lIns="108000" tIns="108000" rIns="108000" bIns="108000" rtlCol="0">
            <a:noAutofit/>
          </a:bodyPr>
          <a:lstStyle/>
          <a:p>
            <a:pPr algn="r"/>
            <a:r>
              <a:rPr lang="en-US" sz="3600" noProof="0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Is any source good for Science?</a:t>
            </a:r>
            <a:endParaRPr lang="nl-NL" sz="3600" noProof="0" dirty="0" err="1" smtClean="0">
              <a:solidFill>
                <a:schemeClr val="bg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10069762" y="2295730"/>
            <a:ext cx="3240360" cy="457200"/>
          </a:xfrm>
          <a:prstGeom prst="rect">
            <a:avLst/>
          </a:prstGeom>
          <a:noFill/>
        </p:spPr>
        <p:txBody>
          <a:bodyPr wrap="none" lIns="108000" tIns="108000" rIns="108000" bIns="108000" rtlCol="0">
            <a:noAutofit/>
          </a:bodyPr>
          <a:lstStyle/>
          <a:p>
            <a:pPr algn="r"/>
            <a:r>
              <a:rPr lang="en-US" sz="1000" dirty="0" smtClean="0">
                <a:solidFill>
                  <a:schemeClr val="bg2"/>
                </a:solidFill>
              </a:rPr>
              <a:t>Dinosaurs of Eden, Ken Ham</a:t>
            </a:r>
            <a:endParaRPr lang="nl-NL" sz="1000" noProof="0" dirty="0" err="1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424013"/>
      </p:ext>
    </p:extLst>
  </p:cSld>
  <p:clrMapOvr>
    <a:masterClrMapping/>
  </p:clrMapOvr>
  <p:transition spd="slow" advTm="81665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241" y="373150"/>
            <a:ext cx="6233114" cy="498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(not) Wikipedia?</a:t>
            </a:r>
            <a:endParaRPr lang="nl-NL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Use Wikipedia for:</a:t>
            </a:r>
          </a:p>
          <a:p>
            <a:r>
              <a:rPr lang="en-US" sz="2800" dirty="0" smtClean="0"/>
              <a:t>General knowledge</a:t>
            </a:r>
          </a:p>
          <a:p>
            <a:r>
              <a:rPr lang="en-US" sz="2800" dirty="0" smtClean="0"/>
              <a:t>Getting ideas for search terms</a:t>
            </a:r>
          </a:p>
          <a:p>
            <a:r>
              <a:rPr lang="en-US" sz="2800" dirty="0" smtClean="0"/>
              <a:t>Pointers to relevant literature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Not for:</a:t>
            </a:r>
          </a:p>
          <a:p>
            <a:r>
              <a:rPr lang="en-US" sz="2800" dirty="0" smtClean="0"/>
              <a:t>Scientific reference</a:t>
            </a:r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667127" y="5353916"/>
            <a:ext cx="6264696" cy="1224136"/>
          </a:xfrm>
          <a:prstGeom prst="rect">
            <a:avLst/>
          </a:prstGeom>
          <a:noFill/>
        </p:spPr>
        <p:txBody>
          <a:bodyPr wrap="square" lIns="108000" tIns="108000" rIns="108000" bIns="108000" rtlCol="0">
            <a:noAutofit/>
          </a:bodyPr>
          <a:lstStyle/>
          <a:p>
            <a:pPr algn="r"/>
            <a:r>
              <a:rPr lang="en-US" sz="3600" noProof="0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Anyone can edit!</a:t>
            </a:r>
            <a:endParaRPr lang="nl-NL" sz="3600" noProof="0" dirty="0" err="1" smtClean="0">
              <a:solidFill>
                <a:schemeClr val="bg2">
                  <a:lumMod val="25000"/>
                  <a:lumOff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935" y="4282345"/>
            <a:ext cx="5857875" cy="847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241" y="1628800"/>
            <a:ext cx="5838825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212416"/>
      </p:ext>
    </p:extLst>
  </p:cSld>
  <p:clrMapOvr>
    <a:masterClrMapping/>
  </p:clrMapOvr>
  <p:transition spd="slow" advTm="40529"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854ec71758b1da0b77fb6aa5233f3499950cf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4"/>
</p:tagLst>
</file>

<file path=ppt/theme/theme1.xml><?xml version="1.0" encoding="utf-8"?>
<a:theme xmlns:a="http://schemas.openxmlformats.org/drawingml/2006/main" name="Corporate template-set Universiteit Leiden">
  <a:themeElements>
    <a:clrScheme name="Universiteit Leiden">
      <a:dk1>
        <a:srgbClr val="000000"/>
      </a:dk1>
      <a:lt1>
        <a:srgbClr val="FFFFFF"/>
      </a:lt1>
      <a:dk2>
        <a:srgbClr val="8592BC"/>
      </a:dk2>
      <a:lt2>
        <a:srgbClr val="001158"/>
      </a:lt2>
      <a:accent1>
        <a:srgbClr val="9EBA2E"/>
      </a:accent1>
      <a:accent2>
        <a:srgbClr val="5CB1EB"/>
      </a:accent2>
      <a:accent3>
        <a:srgbClr val="34A3A9"/>
      </a:accent3>
      <a:accent4>
        <a:srgbClr val="F46E32"/>
      </a:accent4>
      <a:accent5>
        <a:srgbClr val="2C712D"/>
      </a:accent5>
      <a:accent6>
        <a:srgbClr val="B02079"/>
      </a:accent6>
      <a:hlink>
        <a:srgbClr val="0033CC"/>
      </a:hlink>
      <a:folHlink>
        <a:srgbClr val="7030A0"/>
      </a:folHlink>
    </a:clrScheme>
    <a:fontScheme name="Universiteit Leide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08000" tIns="108000" rIns="108000" bIns="108000" rtlCol="0">
        <a:noAutofit/>
      </a:bodyPr>
      <a:lstStyle>
        <a:defPPr>
          <a:defRPr noProof="0" dirty="0" err="1" smtClean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16477</TotalTime>
  <Words>1481</Words>
  <Application>Microsoft Office PowerPoint</Application>
  <PresentationFormat>Custom</PresentationFormat>
  <Paragraphs>374</Paragraphs>
  <Slides>42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Arial</vt:lpstr>
      <vt:lpstr>Wingdings</vt:lpstr>
      <vt:lpstr>Minion</vt:lpstr>
      <vt:lpstr>Cambria Math</vt:lpstr>
      <vt:lpstr>Times New Roman</vt:lpstr>
      <vt:lpstr>Calibri</vt:lpstr>
      <vt:lpstr>New York</vt:lpstr>
      <vt:lpstr>Georgia</vt:lpstr>
      <vt:lpstr>Palatino Linotype</vt:lpstr>
      <vt:lpstr>Corporate template-set Universiteit Leiden</vt:lpstr>
      <vt:lpstr>On Becoming an Expert…</vt:lpstr>
      <vt:lpstr>Question</vt:lpstr>
      <vt:lpstr>Question</vt:lpstr>
      <vt:lpstr>Question</vt:lpstr>
      <vt:lpstr>Question</vt:lpstr>
      <vt:lpstr>Question</vt:lpstr>
      <vt:lpstr>Program</vt:lpstr>
      <vt:lpstr>Science &amp; communication</vt:lpstr>
      <vt:lpstr>Why (not) Wikipedia?</vt:lpstr>
      <vt:lpstr>Researchgate: Social for Scientists</vt:lpstr>
      <vt:lpstr>MathOverFlow: Crowdsourced Answers</vt:lpstr>
      <vt:lpstr>Pre-print?</vt:lpstr>
      <vt:lpstr>Finding information in 5 steps</vt:lpstr>
      <vt:lpstr>Step 1: Information Needs</vt:lpstr>
      <vt:lpstr>Step 2: </vt:lpstr>
      <vt:lpstr>Step 2: Information Resources</vt:lpstr>
      <vt:lpstr>Step 2: Information Resources - Books</vt:lpstr>
      <vt:lpstr>Databases</vt:lpstr>
      <vt:lpstr>Peculiarities of Mathematical Databases</vt:lpstr>
      <vt:lpstr>Mathematical Databases - MSC</vt:lpstr>
      <vt:lpstr>Step 2: Information Resources - Journals</vt:lpstr>
      <vt:lpstr>Step 3: Search Strategy</vt:lpstr>
      <vt:lpstr>Step 3: Search Strategy – Snowball/Citations</vt:lpstr>
      <vt:lpstr>Step 3: Search Strategy – MathSciNet</vt:lpstr>
      <vt:lpstr>MathSciNet</vt:lpstr>
      <vt:lpstr>Step 3: Search Strategy – Formulating</vt:lpstr>
      <vt:lpstr>Step 3: Search Strategy – Search Tools</vt:lpstr>
      <vt:lpstr>Step 3: Search Strategy – Search Tools</vt:lpstr>
      <vt:lpstr>Step 3: Search Strategy – Search Tools</vt:lpstr>
      <vt:lpstr>Step 3: Search – Zentralblatt MATH</vt:lpstr>
      <vt:lpstr>Step 3: Search – Zentralblatt MATH</vt:lpstr>
      <vt:lpstr>Step 4: Evaluating information</vt:lpstr>
      <vt:lpstr>Step 5: Using Information - fulltext</vt:lpstr>
      <vt:lpstr>Step 5: Using Information - Problems</vt:lpstr>
      <vt:lpstr>Step 5: Using information – At home</vt:lpstr>
      <vt:lpstr>Step 5: Using Information</vt:lpstr>
      <vt:lpstr>Do your research</vt:lpstr>
      <vt:lpstr>Step 5: Using information - referencing</vt:lpstr>
      <vt:lpstr>Step 5: Using Information - Referencing</vt:lpstr>
      <vt:lpstr>Assignments</vt:lpstr>
      <vt:lpstr>Questions? R.m.de.jong@library.leidenuniv.nl</vt:lpstr>
      <vt:lpstr>MCQ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template-set Universiteit Leiden</dc:title>
  <dc:creator>PPTsolutions</dc:creator>
  <cp:lastModifiedBy>Jong, R.M. de</cp:lastModifiedBy>
  <cp:revision>319</cp:revision>
  <dcterms:created xsi:type="dcterms:W3CDTF">2015-03-10T08:05:39Z</dcterms:created>
  <dcterms:modified xsi:type="dcterms:W3CDTF">2016-02-16T10:05:47Z</dcterms:modified>
</cp:coreProperties>
</file>